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7"/>
  </p:notesMasterIdLst>
  <p:handoutMasterIdLst>
    <p:handoutMasterId r:id="rId18"/>
  </p:handoutMasterIdLst>
  <p:sldIdLst>
    <p:sldId id="273" r:id="rId2"/>
    <p:sldId id="261" r:id="rId3"/>
    <p:sldId id="259" r:id="rId4"/>
    <p:sldId id="263" r:id="rId5"/>
    <p:sldId id="260" r:id="rId6"/>
    <p:sldId id="264" r:id="rId7"/>
    <p:sldId id="266" r:id="rId8"/>
    <p:sldId id="265" r:id="rId9"/>
    <p:sldId id="268" r:id="rId10"/>
    <p:sldId id="267" r:id="rId11"/>
    <p:sldId id="262" r:id="rId12"/>
    <p:sldId id="269" r:id="rId13"/>
    <p:sldId id="270" r:id="rId14"/>
    <p:sldId id="272" r:id="rId15"/>
    <p:sldId id="271" r:id="rId16"/>
  </p:sldIdLst>
  <p:sldSz cx="12192000" cy="6858000"/>
  <p:notesSz cx="6807200" cy="99393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1" userDrawn="1">
          <p15:clr>
            <a:srgbClr val="A4A3A4"/>
          </p15:clr>
        </p15:guide>
        <p15:guide id="2" pos="214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D7FA7"/>
    <a:srgbClr val="4F2270"/>
    <a:srgbClr val="91173D"/>
    <a:srgbClr val="AD54F6"/>
    <a:srgbClr val="53DD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63" autoAdjust="0"/>
    <p:restoredTop sz="94200" autoAdjust="0"/>
  </p:normalViewPr>
  <p:slideViewPr>
    <p:cSldViewPr snapToGrid="0" showGuides="1">
      <p:cViewPr varScale="1">
        <p:scale>
          <a:sx n="108" d="100"/>
          <a:sy n="108" d="100"/>
        </p:scale>
        <p:origin x="426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95" d="100"/>
          <a:sy n="95" d="100"/>
        </p:scale>
        <p:origin x="1686" y="66"/>
      </p:cViewPr>
      <p:guideLst>
        <p:guide orient="horz" pos="3131"/>
        <p:guide pos="214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F66A4AC-1553-48B4-B2DF-EDFBB6E52F07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8557459B-C1A9-4ACE-B7F7-8D396F1D487F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600" b="1" dirty="0"/>
            <a:t>Метод проблемного  обучения</a:t>
          </a:r>
        </a:p>
        <a:p>
          <a:r>
            <a:rPr lang="ru-RU" sz="1600" b="1" dirty="0"/>
            <a:t> </a:t>
          </a:r>
          <a:r>
            <a:rPr lang="ru-RU" sz="1400" dirty="0"/>
            <a:t>-  используется на этапе обучения новому. Сложные задачи разбираются на простые элементы, ищутся пути решения</a:t>
          </a:r>
        </a:p>
      </dgm:t>
    </dgm:pt>
    <dgm:pt modelId="{4DC30B1E-F598-4D1B-9555-86871B1CA5CF}" type="parTrans" cxnId="{D3201037-E445-4D36-A003-E4EA14CB22E9}">
      <dgm:prSet/>
      <dgm:spPr/>
      <dgm:t>
        <a:bodyPr/>
        <a:lstStyle/>
        <a:p>
          <a:endParaRPr lang="ru-RU"/>
        </a:p>
      </dgm:t>
    </dgm:pt>
    <dgm:pt modelId="{A9CE1AD5-1721-4E17-A60F-98F73129B70B}" type="sibTrans" cxnId="{D3201037-E445-4D36-A003-E4EA14CB22E9}">
      <dgm:prSet/>
      <dgm:spPr/>
      <dgm:t>
        <a:bodyPr/>
        <a:lstStyle/>
        <a:p>
          <a:endParaRPr lang="ru-RU"/>
        </a:p>
      </dgm:t>
    </dgm:pt>
    <dgm:pt modelId="{0144A0AC-8F50-497D-8A8A-74ACA0ECEF5A}">
      <dgm:prSet phldrT="[Текст]" custT="1"/>
      <dgm:spPr>
        <a:solidFill>
          <a:srgbClr val="91173D">
            <a:alpha val="45882"/>
          </a:srgbClr>
        </a:solidFill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1400" b="1" dirty="0"/>
            <a:t>Метод декомпозиции -  </a:t>
          </a:r>
          <a:r>
            <a:rPr lang="ru-RU" sz="1400" dirty="0"/>
            <a:t>сложный научный материал перерабатывается в учебный 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1400" dirty="0"/>
            <a:t> по принципу от простого к сложному</a:t>
          </a:r>
          <a:r>
            <a:rPr lang="ru-RU" sz="1000" dirty="0"/>
            <a:t>.</a:t>
          </a:r>
        </a:p>
      </dgm:t>
    </dgm:pt>
    <dgm:pt modelId="{946C0B81-46DA-4397-8744-073139EAD572}" type="parTrans" cxnId="{578E948F-0317-4C44-BED3-9F76353FE808}">
      <dgm:prSet/>
      <dgm:spPr/>
      <dgm:t>
        <a:bodyPr/>
        <a:lstStyle/>
        <a:p>
          <a:endParaRPr lang="ru-RU"/>
        </a:p>
      </dgm:t>
    </dgm:pt>
    <dgm:pt modelId="{6BDFB8D9-452A-4FA9-A8D1-879A4503A59B}" type="sibTrans" cxnId="{578E948F-0317-4C44-BED3-9F76353FE808}">
      <dgm:prSet/>
      <dgm:spPr/>
      <dgm:t>
        <a:bodyPr/>
        <a:lstStyle/>
        <a:p>
          <a:endParaRPr lang="ru-RU"/>
        </a:p>
      </dgm:t>
    </dgm:pt>
    <dgm:pt modelId="{5CF766CD-6183-4EF4-9468-E4D114E7B1DF}">
      <dgm:prSet custT="1"/>
      <dgm:spPr>
        <a:solidFill>
          <a:srgbClr val="92D050"/>
        </a:solidFill>
      </dgm:spPr>
      <dgm:t>
        <a:bodyPr/>
        <a:lstStyle/>
        <a:p>
          <a:endParaRPr lang="ru-RU" sz="100" b="1" dirty="0"/>
        </a:p>
        <a:p>
          <a:r>
            <a:rPr lang="ru-RU" sz="1800" b="1" dirty="0"/>
            <a:t>Метод </a:t>
          </a:r>
          <a:r>
            <a:rPr lang="ru-RU" sz="1800" b="1" dirty="0" err="1"/>
            <a:t>эмпатии</a:t>
          </a:r>
          <a:r>
            <a:rPr lang="ru-RU" sz="1800" b="1" dirty="0"/>
            <a:t> </a:t>
          </a:r>
          <a:r>
            <a:rPr lang="ru-RU" sz="1400" b="1" dirty="0"/>
            <a:t>– </a:t>
          </a:r>
        </a:p>
        <a:p>
          <a:r>
            <a:rPr lang="ru-RU" sz="1200" b="1" dirty="0"/>
            <a:t>процесс представления себя в образе какого-либо объекта или предмета, служит для закрепления материала </a:t>
          </a:r>
        </a:p>
        <a:p>
          <a:r>
            <a:rPr lang="ru-RU" sz="1200" b="1" dirty="0">
              <a:solidFill>
                <a:schemeClr val="accent5">
                  <a:lumMod val="75000"/>
                </a:schemeClr>
              </a:solidFill>
            </a:rPr>
            <a:t>(Пример: Авиационная сказка, Приложение №з к авторской ДООП «</a:t>
          </a:r>
          <a:r>
            <a:rPr lang="ru-RU" sz="1200" b="1" dirty="0" err="1">
              <a:solidFill>
                <a:schemeClr val="accent5">
                  <a:lumMod val="75000"/>
                </a:schemeClr>
              </a:solidFill>
            </a:rPr>
            <a:t>Парапланеризм</a:t>
          </a:r>
          <a:r>
            <a:rPr lang="ru-RU" sz="1200" b="1" dirty="0">
              <a:solidFill>
                <a:schemeClr val="accent5">
                  <a:lumMod val="75000"/>
                </a:schemeClr>
              </a:solidFill>
            </a:rPr>
            <a:t>» А.И. </a:t>
          </a:r>
          <a:r>
            <a:rPr lang="ru-RU" sz="1200" b="1" dirty="0" err="1">
              <a:solidFill>
                <a:schemeClr val="accent5">
                  <a:lumMod val="75000"/>
                </a:schemeClr>
              </a:solidFill>
            </a:rPr>
            <a:t>Собетова</a:t>
          </a:r>
          <a:r>
            <a:rPr lang="ru-RU" sz="1200" b="1" dirty="0">
              <a:solidFill>
                <a:schemeClr val="accent5">
                  <a:lumMod val="75000"/>
                </a:schemeClr>
              </a:solidFill>
            </a:rPr>
            <a:t>)</a:t>
          </a:r>
        </a:p>
      </dgm:t>
    </dgm:pt>
    <dgm:pt modelId="{7CF0B979-8E0B-401A-BE4F-798BAE1C62DE}" type="parTrans" cxnId="{BE980450-634D-48A3-BD0F-0AEF19FE6482}">
      <dgm:prSet/>
      <dgm:spPr/>
      <dgm:t>
        <a:bodyPr/>
        <a:lstStyle/>
        <a:p>
          <a:endParaRPr lang="ru-RU"/>
        </a:p>
      </dgm:t>
    </dgm:pt>
    <dgm:pt modelId="{C4EC743A-CD63-4854-8325-64BEF86CD9D1}" type="sibTrans" cxnId="{BE980450-634D-48A3-BD0F-0AEF19FE6482}">
      <dgm:prSet/>
      <dgm:spPr/>
      <dgm:t>
        <a:bodyPr/>
        <a:lstStyle/>
        <a:p>
          <a:endParaRPr lang="ru-RU"/>
        </a:p>
      </dgm:t>
    </dgm:pt>
    <dgm:pt modelId="{B6A2059F-6443-4730-BEEB-7DE162A0ED51}">
      <dgm:prSet custT="1"/>
      <dgm:spPr/>
      <dgm:t>
        <a:bodyPr/>
        <a:lstStyle/>
        <a:p>
          <a:r>
            <a:rPr lang="ru-RU" sz="1600" b="1" dirty="0"/>
            <a:t>Метод предварительного исполнения </a:t>
          </a:r>
        </a:p>
      </dgm:t>
    </dgm:pt>
    <dgm:pt modelId="{E6B97EFD-D449-45AE-BD8C-D8B5A2B77950}" type="parTrans" cxnId="{1B7D0D3F-600F-471B-A0C9-6ED2ED72A147}">
      <dgm:prSet/>
      <dgm:spPr/>
      <dgm:t>
        <a:bodyPr/>
        <a:lstStyle/>
        <a:p>
          <a:endParaRPr lang="ru-RU"/>
        </a:p>
      </dgm:t>
    </dgm:pt>
    <dgm:pt modelId="{4579C223-5078-469E-93D1-89CCE0E26495}" type="sibTrans" cxnId="{1B7D0D3F-600F-471B-A0C9-6ED2ED72A147}">
      <dgm:prSet/>
      <dgm:spPr/>
      <dgm:t>
        <a:bodyPr/>
        <a:lstStyle/>
        <a:p>
          <a:endParaRPr lang="ru-RU"/>
        </a:p>
      </dgm:t>
    </dgm:pt>
    <dgm:pt modelId="{2CECE456-9858-4D14-8D8B-9E03F3456618}" type="pres">
      <dgm:prSet presAssocID="{AF66A4AC-1553-48B4-B2DF-EDFBB6E52F07}" presName="diagram" presStyleCnt="0">
        <dgm:presLayoutVars>
          <dgm:dir/>
          <dgm:resizeHandles val="exact"/>
        </dgm:presLayoutVars>
      </dgm:prSet>
      <dgm:spPr/>
    </dgm:pt>
    <dgm:pt modelId="{4B55E200-ECBE-4EAE-BDCA-2D09A27196E6}" type="pres">
      <dgm:prSet presAssocID="{8557459B-C1A9-4ACE-B7F7-8D396F1D487F}" presName="node" presStyleLbl="node1" presStyleIdx="0" presStyleCnt="4" custLinFactNeighborX="2071" custLinFactNeighborY="2567">
        <dgm:presLayoutVars>
          <dgm:bulletEnabled val="1"/>
        </dgm:presLayoutVars>
      </dgm:prSet>
      <dgm:spPr/>
    </dgm:pt>
    <dgm:pt modelId="{64E80812-33D2-4A27-97C3-FEC94A4A8F94}" type="pres">
      <dgm:prSet presAssocID="{A9CE1AD5-1721-4E17-A60F-98F73129B70B}" presName="sibTrans" presStyleCnt="0"/>
      <dgm:spPr/>
    </dgm:pt>
    <dgm:pt modelId="{91D3F8B1-B0D3-4386-B9EB-8BAD3CEE97DB}" type="pres">
      <dgm:prSet presAssocID="{0144A0AC-8F50-497D-8A8A-74ACA0ECEF5A}" presName="node" presStyleLbl="node1" presStyleIdx="1" presStyleCnt="4" custLinFactNeighborX="-5000" custLinFactNeighborY="2567">
        <dgm:presLayoutVars>
          <dgm:bulletEnabled val="1"/>
        </dgm:presLayoutVars>
      </dgm:prSet>
      <dgm:spPr/>
    </dgm:pt>
    <dgm:pt modelId="{516C9756-9009-414E-AD1B-3C1BC7236228}" type="pres">
      <dgm:prSet presAssocID="{6BDFB8D9-452A-4FA9-A8D1-879A4503A59B}" presName="sibTrans" presStyleCnt="0"/>
      <dgm:spPr/>
    </dgm:pt>
    <dgm:pt modelId="{37593A3D-1F20-4D4C-B3FD-35F87C67352B}" type="pres">
      <dgm:prSet presAssocID="{5CF766CD-6183-4EF4-9468-E4D114E7B1DF}" presName="node" presStyleLbl="node1" presStyleIdx="2" presStyleCnt="4" custLinFactNeighborX="1243" custLinFactNeighborY="-4142">
        <dgm:presLayoutVars>
          <dgm:bulletEnabled val="1"/>
        </dgm:presLayoutVars>
      </dgm:prSet>
      <dgm:spPr/>
    </dgm:pt>
    <dgm:pt modelId="{31F7FD00-E13C-41EF-B9D6-FD7C1859BF37}" type="pres">
      <dgm:prSet presAssocID="{C4EC743A-CD63-4854-8325-64BEF86CD9D1}" presName="sibTrans" presStyleCnt="0"/>
      <dgm:spPr/>
    </dgm:pt>
    <dgm:pt modelId="{67F5C9EA-F028-4DB9-A880-88237347FEF2}" type="pres">
      <dgm:prSet presAssocID="{B6A2059F-6443-4730-BEEB-7DE162A0ED51}" presName="node" presStyleLbl="node1" presStyleIdx="3" presStyleCnt="4" custLinFactNeighborX="-5000" custLinFactNeighborY="-4142">
        <dgm:presLayoutVars>
          <dgm:bulletEnabled val="1"/>
        </dgm:presLayoutVars>
      </dgm:prSet>
      <dgm:spPr/>
    </dgm:pt>
  </dgm:ptLst>
  <dgm:cxnLst>
    <dgm:cxn modelId="{A445B402-8983-4C03-B96D-EBA5928C46F1}" type="presOf" srcId="{8557459B-C1A9-4ACE-B7F7-8D396F1D487F}" destId="{4B55E200-ECBE-4EAE-BDCA-2D09A27196E6}" srcOrd="0" destOrd="0" presId="urn:microsoft.com/office/officeart/2005/8/layout/default"/>
    <dgm:cxn modelId="{D3201037-E445-4D36-A003-E4EA14CB22E9}" srcId="{AF66A4AC-1553-48B4-B2DF-EDFBB6E52F07}" destId="{8557459B-C1A9-4ACE-B7F7-8D396F1D487F}" srcOrd="0" destOrd="0" parTransId="{4DC30B1E-F598-4D1B-9555-86871B1CA5CF}" sibTransId="{A9CE1AD5-1721-4E17-A60F-98F73129B70B}"/>
    <dgm:cxn modelId="{1B7D0D3F-600F-471B-A0C9-6ED2ED72A147}" srcId="{AF66A4AC-1553-48B4-B2DF-EDFBB6E52F07}" destId="{B6A2059F-6443-4730-BEEB-7DE162A0ED51}" srcOrd="3" destOrd="0" parTransId="{E6B97EFD-D449-45AE-BD8C-D8B5A2B77950}" sibTransId="{4579C223-5078-469E-93D1-89CCE0E26495}"/>
    <dgm:cxn modelId="{EA66E740-79FB-461D-BC73-CE4CB653C84E}" type="presOf" srcId="{5CF766CD-6183-4EF4-9468-E4D114E7B1DF}" destId="{37593A3D-1F20-4D4C-B3FD-35F87C67352B}" srcOrd="0" destOrd="0" presId="urn:microsoft.com/office/officeart/2005/8/layout/default"/>
    <dgm:cxn modelId="{16354F4C-231F-493B-96D9-745A23945BE6}" type="presOf" srcId="{AF66A4AC-1553-48B4-B2DF-EDFBB6E52F07}" destId="{2CECE456-9858-4D14-8D8B-9E03F3456618}" srcOrd="0" destOrd="0" presId="urn:microsoft.com/office/officeart/2005/8/layout/default"/>
    <dgm:cxn modelId="{BE980450-634D-48A3-BD0F-0AEF19FE6482}" srcId="{AF66A4AC-1553-48B4-B2DF-EDFBB6E52F07}" destId="{5CF766CD-6183-4EF4-9468-E4D114E7B1DF}" srcOrd="2" destOrd="0" parTransId="{7CF0B979-8E0B-401A-BE4F-798BAE1C62DE}" sibTransId="{C4EC743A-CD63-4854-8325-64BEF86CD9D1}"/>
    <dgm:cxn modelId="{578E948F-0317-4C44-BED3-9F76353FE808}" srcId="{AF66A4AC-1553-48B4-B2DF-EDFBB6E52F07}" destId="{0144A0AC-8F50-497D-8A8A-74ACA0ECEF5A}" srcOrd="1" destOrd="0" parTransId="{946C0B81-46DA-4397-8744-073139EAD572}" sibTransId="{6BDFB8D9-452A-4FA9-A8D1-879A4503A59B}"/>
    <dgm:cxn modelId="{BCD9E49D-658E-40D1-8132-6BB562E15CAA}" type="presOf" srcId="{B6A2059F-6443-4730-BEEB-7DE162A0ED51}" destId="{67F5C9EA-F028-4DB9-A880-88237347FEF2}" srcOrd="0" destOrd="0" presId="urn:microsoft.com/office/officeart/2005/8/layout/default"/>
    <dgm:cxn modelId="{76B1E7B0-92A4-4624-B3FE-04FA9569FED3}" type="presOf" srcId="{0144A0AC-8F50-497D-8A8A-74ACA0ECEF5A}" destId="{91D3F8B1-B0D3-4386-B9EB-8BAD3CEE97DB}" srcOrd="0" destOrd="0" presId="urn:microsoft.com/office/officeart/2005/8/layout/default"/>
    <dgm:cxn modelId="{F162C999-9E78-4111-B333-3F7D65993097}" type="presParOf" srcId="{2CECE456-9858-4D14-8D8B-9E03F3456618}" destId="{4B55E200-ECBE-4EAE-BDCA-2D09A27196E6}" srcOrd="0" destOrd="0" presId="urn:microsoft.com/office/officeart/2005/8/layout/default"/>
    <dgm:cxn modelId="{80EFD456-FA28-4197-8C3C-CA109E2CEB7A}" type="presParOf" srcId="{2CECE456-9858-4D14-8D8B-9E03F3456618}" destId="{64E80812-33D2-4A27-97C3-FEC94A4A8F94}" srcOrd="1" destOrd="0" presId="urn:microsoft.com/office/officeart/2005/8/layout/default"/>
    <dgm:cxn modelId="{56CF5D30-26B1-42F8-B8AA-99A9BBD01237}" type="presParOf" srcId="{2CECE456-9858-4D14-8D8B-9E03F3456618}" destId="{91D3F8B1-B0D3-4386-B9EB-8BAD3CEE97DB}" srcOrd="2" destOrd="0" presId="urn:microsoft.com/office/officeart/2005/8/layout/default"/>
    <dgm:cxn modelId="{B33AB89B-4157-4E3E-891A-D29B904F3AFD}" type="presParOf" srcId="{2CECE456-9858-4D14-8D8B-9E03F3456618}" destId="{516C9756-9009-414E-AD1B-3C1BC7236228}" srcOrd="3" destOrd="0" presId="urn:microsoft.com/office/officeart/2005/8/layout/default"/>
    <dgm:cxn modelId="{DF85F0F3-587E-4588-A5C9-2B0B99B2CFB4}" type="presParOf" srcId="{2CECE456-9858-4D14-8D8B-9E03F3456618}" destId="{37593A3D-1F20-4D4C-B3FD-35F87C67352B}" srcOrd="4" destOrd="0" presId="urn:microsoft.com/office/officeart/2005/8/layout/default"/>
    <dgm:cxn modelId="{75D385FC-1A44-40BE-8701-AF93815D9D3A}" type="presParOf" srcId="{2CECE456-9858-4D14-8D8B-9E03F3456618}" destId="{31F7FD00-E13C-41EF-B9D6-FD7C1859BF37}" srcOrd="5" destOrd="0" presId="urn:microsoft.com/office/officeart/2005/8/layout/default"/>
    <dgm:cxn modelId="{5323414F-7DB8-4F1B-B7D5-A4E4769C1099}" type="presParOf" srcId="{2CECE456-9858-4D14-8D8B-9E03F3456618}" destId="{67F5C9EA-F028-4DB9-A880-88237347FEF2}" srcOrd="6" destOrd="0" presId="urn:microsoft.com/office/officeart/2005/8/layout/default"/>
  </dgm:cxnLst>
  <dgm:bg>
    <a:effectLst>
      <a:outerShdw blurRad="50800" dist="38100" dir="2700000" algn="tl" rotWithShape="0">
        <a:prstClr val="black">
          <a:alpha val="40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55E200-ECBE-4EAE-BDCA-2D09A27196E6}">
      <dsp:nvSpPr>
        <dsp:cNvPr id="0" name=""/>
        <dsp:cNvSpPr/>
      </dsp:nvSpPr>
      <dsp:spPr>
        <a:xfrm>
          <a:off x="54449" y="182206"/>
          <a:ext cx="2596969" cy="1558181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accent2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/>
            <a:t>Метод проблемного  обучения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/>
            <a:t> </a:t>
          </a:r>
          <a:r>
            <a:rPr lang="ru-RU" sz="1400" kern="1200" dirty="0"/>
            <a:t>-  используется на этапе обучения новому. Сложные задачи разбираются на простые элементы, ищутся пути решения</a:t>
          </a:r>
        </a:p>
      </dsp:txBody>
      <dsp:txXfrm>
        <a:off x="54449" y="182206"/>
        <a:ext cx="2596969" cy="1558181"/>
      </dsp:txXfrm>
    </dsp:sp>
    <dsp:sp modelId="{91D3F8B1-B0D3-4386-B9EB-8BAD3CEE97DB}">
      <dsp:nvSpPr>
        <dsp:cNvPr id="0" name=""/>
        <dsp:cNvSpPr/>
      </dsp:nvSpPr>
      <dsp:spPr>
        <a:xfrm>
          <a:off x="2727484" y="182206"/>
          <a:ext cx="2596969" cy="1558181"/>
        </a:xfrm>
        <a:prstGeom prst="rect">
          <a:avLst/>
        </a:prstGeom>
        <a:solidFill>
          <a:srgbClr val="91173D">
            <a:alpha val="45882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400" b="1" kern="1200" dirty="0"/>
            <a:t>Метод декомпозиции -  </a:t>
          </a:r>
          <a:r>
            <a:rPr lang="ru-RU" sz="1400" kern="1200" dirty="0"/>
            <a:t>сложный научный материал перерабатывается в учебный </a:t>
          </a:r>
        </a:p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400" kern="1200" dirty="0"/>
            <a:t> по принципу от простого к сложному</a:t>
          </a:r>
          <a:r>
            <a:rPr lang="ru-RU" sz="1000" kern="1200" dirty="0"/>
            <a:t>.</a:t>
          </a:r>
        </a:p>
      </dsp:txBody>
      <dsp:txXfrm>
        <a:off x="2727484" y="182206"/>
        <a:ext cx="2596969" cy="1558181"/>
      </dsp:txXfrm>
    </dsp:sp>
    <dsp:sp modelId="{37593A3D-1F20-4D4C-B3FD-35F87C67352B}">
      <dsp:nvSpPr>
        <dsp:cNvPr id="0" name=""/>
        <dsp:cNvSpPr/>
      </dsp:nvSpPr>
      <dsp:spPr>
        <a:xfrm>
          <a:off x="32946" y="1895546"/>
          <a:ext cx="2596969" cy="1558181"/>
        </a:xfrm>
        <a:prstGeom prst="rect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44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00" b="1" kern="1200" dirty="0"/>
        </a:p>
        <a:p>
          <a:pPr marL="0" lvl="0" indent="0" algn="ctr" defTabSz="44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/>
            <a:t>Метод </a:t>
          </a:r>
          <a:r>
            <a:rPr lang="ru-RU" sz="1800" b="1" kern="1200" dirty="0" err="1"/>
            <a:t>эмпатии</a:t>
          </a:r>
          <a:r>
            <a:rPr lang="ru-RU" sz="1800" b="1" kern="1200" dirty="0"/>
            <a:t> </a:t>
          </a:r>
          <a:r>
            <a:rPr lang="ru-RU" sz="1400" b="1" kern="1200" dirty="0"/>
            <a:t>– </a:t>
          </a:r>
        </a:p>
        <a:p>
          <a:pPr marL="0" lvl="0" indent="0" algn="ctr" defTabSz="44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/>
            <a:t>процесс представления себя в образе какого-либо объекта или предмета, служит для закрепления материала </a:t>
          </a:r>
        </a:p>
        <a:p>
          <a:pPr marL="0" lvl="0" indent="0" algn="ctr" defTabSz="44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solidFill>
                <a:schemeClr val="accent5">
                  <a:lumMod val="75000"/>
                </a:schemeClr>
              </a:solidFill>
            </a:rPr>
            <a:t>(Пример: Авиационная сказка, Приложение №з к авторской ДООП «</a:t>
          </a:r>
          <a:r>
            <a:rPr lang="ru-RU" sz="1200" b="1" kern="1200" dirty="0" err="1">
              <a:solidFill>
                <a:schemeClr val="accent5">
                  <a:lumMod val="75000"/>
                </a:schemeClr>
              </a:solidFill>
            </a:rPr>
            <a:t>Парапланеризм</a:t>
          </a:r>
          <a:r>
            <a:rPr lang="ru-RU" sz="1200" b="1" kern="1200" dirty="0">
              <a:solidFill>
                <a:schemeClr val="accent5">
                  <a:lumMod val="75000"/>
                </a:schemeClr>
              </a:solidFill>
            </a:rPr>
            <a:t>» А.И. </a:t>
          </a:r>
          <a:r>
            <a:rPr lang="ru-RU" sz="1200" b="1" kern="1200" dirty="0" err="1">
              <a:solidFill>
                <a:schemeClr val="accent5">
                  <a:lumMod val="75000"/>
                </a:schemeClr>
              </a:solidFill>
            </a:rPr>
            <a:t>Собетова</a:t>
          </a:r>
          <a:r>
            <a:rPr lang="ru-RU" sz="1200" b="1" kern="1200" dirty="0">
              <a:solidFill>
                <a:schemeClr val="accent5">
                  <a:lumMod val="75000"/>
                </a:schemeClr>
              </a:solidFill>
            </a:rPr>
            <a:t>)</a:t>
          </a:r>
        </a:p>
      </dsp:txBody>
      <dsp:txXfrm>
        <a:off x="32946" y="1895546"/>
        <a:ext cx="2596969" cy="1558181"/>
      </dsp:txXfrm>
    </dsp:sp>
    <dsp:sp modelId="{67F5C9EA-F028-4DB9-A880-88237347FEF2}">
      <dsp:nvSpPr>
        <dsp:cNvPr id="0" name=""/>
        <dsp:cNvSpPr/>
      </dsp:nvSpPr>
      <dsp:spPr>
        <a:xfrm>
          <a:off x="2727484" y="1895546"/>
          <a:ext cx="2596969" cy="155818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/>
            <a:t>Метод предварительного исполнения </a:t>
          </a:r>
        </a:p>
      </dsp:txBody>
      <dsp:txXfrm>
        <a:off x="2727484" y="1895546"/>
        <a:ext cx="2596969" cy="15581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5838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ED0803-13FB-4F14-8F62-91623009FAAD}" type="datetimeFigureOut">
              <a:rPr lang="ru-RU" smtClean="0"/>
              <a:t>09.12.2023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902579-3BCC-457F-90F4-829E961F57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95478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CF5608-204B-4962-BAAA-291393225C94}" type="datetimeFigureOut">
              <a:rPr lang="ru-RU" smtClean="0"/>
              <a:t>09.12.2023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2650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0720" y="4783307"/>
            <a:ext cx="5445760" cy="3913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73CA33-5B5F-4078-9ADC-A0EC1D918A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1528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3013"/>
            <a:ext cx="5962650" cy="3354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73CA33-5B5F-4078-9ADC-A0EC1D918A05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45545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73CA33-5B5F-4078-9ADC-A0EC1D918A05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55658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73CA33-5B5F-4078-9ADC-A0EC1D918A05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853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73CA33-5B5F-4078-9ADC-A0EC1D918A05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36352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73CA33-5B5F-4078-9ADC-A0EC1D918A05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18517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73CA33-5B5F-4078-9ADC-A0EC1D918A05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9141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0.png"/><Relationship Id="rId18" Type="http://schemas.microsoft.com/office/2007/relationships/hdphoto" Target="../media/hdphoto8.wdp"/><Relationship Id="rId3" Type="http://schemas.microsoft.com/office/2007/relationships/hdphoto" Target="../media/hdphoto1.wdp"/><Relationship Id="rId21" Type="http://schemas.openxmlformats.org/officeDocument/2006/relationships/image" Target="../media/image14.png"/><Relationship Id="rId7" Type="http://schemas.microsoft.com/office/2007/relationships/hdphoto" Target="../media/hdphoto3.wdp"/><Relationship Id="rId12" Type="http://schemas.openxmlformats.org/officeDocument/2006/relationships/image" Target="../media/image9.png"/><Relationship Id="rId17" Type="http://schemas.openxmlformats.org/officeDocument/2006/relationships/image" Target="../media/image12.png"/><Relationship Id="rId2" Type="http://schemas.openxmlformats.org/officeDocument/2006/relationships/image" Target="../media/image4.png"/><Relationship Id="rId16" Type="http://schemas.microsoft.com/office/2007/relationships/hdphoto" Target="../media/hdphoto7.wdp"/><Relationship Id="rId20" Type="http://schemas.microsoft.com/office/2007/relationships/hdphoto" Target="../media/hdphoto9.wdp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openxmlformats.org/officeDocument/2006/relationships/image" Target="../media/image11.png"/><Relationship Id="rId10" Type="http://schemas.openxmlformats.org/officeDocument/2006/relationships/image" Target="../media/image8.png"/><Relationship Id="rId19" Type="http://schemas.openxmlformats.org/officeDocument/2006/relationships/image" Target="../media/image13.png"/><Relationship Id="rId4" Type="http://schemas.openxmlformats.org/officeDocument/2006/relationships/image" Target="../media/image5.png"/><Relationship Id="rId9" Type="http://schemas.microsoft.com/office/2007/relationships/hdphoto" Target="../media/hdphoto4.wdp"/><Relationship Id="rId14" Type="http://schemas.microsoft.com/office/2007/relationships/hdphoto" Target="../media/hdphoto6.wdp"/><Relationship Id="rId22" Type="http://schemas.microsoft.com/office/2007/relationships/hdphoto" Target="../media/hdphoto10.wdp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D8FD0-37AA-416C-97F0-7C24A9C16C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9869054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D8FD0-37AA-416C-97F0-7C24A9C16C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8205906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D8FD0-37AA-416C-97F0-7C24A9C16C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64072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BD12D13-8355-4029-C760-7B77F3FD38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302" y="407544"/>
            <a:ext cx="1009412" cy="100941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9478B1C-446B-6F91-4F12-DB71A58288E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9531" y="5966638"/>
            <a:ext cx="691183" cy="69118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3855D1C-A22C-79D0-937C-8098AAE054D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84" y="234845"/>
            <a:ext cx="829457" cy="82945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6160BBC-E6D5-0983-C642-98E22B75EBCE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793" y="5395600"/>
            <a:ext cx="1227555" cy="122755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6FA01A1-E544-38CA-A260-9D20784674DF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9223" y="4766815"/>
            <a:ext cx="1428154" cy="142815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53213C8-E73C-7936-97C6-7136BEA7A95C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732" y="463679"/>
            <a:ext cx="1005357" cy="1005357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9C778C5E-7660-2885-36E9-48E2BDEBCFD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312" y="5726243"/>
            <a:ext cx="896912" cy="896912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73B3C4C8-2A5A-EA0D-B96B-9B014D68A68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424" y="5178262"/>
            <a:ext cx="1272194" cy="1272194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B38C1C6F-8311-B65B-1E5A-30706ECA2C63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75" y="4232768"/>
            <a:ext cx="1022766" cy="1022766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9C1F5E99-65D8-8ACF-963E-CADB3B12E446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harpenSoften amount="-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6855" y="663031"/>
            <a:ext cx="1172668" cy="117266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41A56B61-C8BE-7EFD-E8F3-EC9B22149424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colorTemperature colorTemp="649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494" y="234845"/>
            <a:ext cx="1009412" cy="1005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29046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EC2F154-BB6D-493F-AC72-BFA30C85FE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90650" y="1825625"/>
            <a:ext cx="46291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D2B58DB-DC5D-4219-9CDE-6F7A21554F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24650" y="1825625"/>
            <a:ext cx="4629150" cy="4351338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9B444DA-6BB6-417E-BA49-E8A37C956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D8FD0-37AA-416C-97F0-7C24A9C16CEC}" type="slidenum">
              <a:rPr lang="ru-RU" smtClean="0"/>
              <a:t>‹#›</a:t>
            </a:fld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064DFC5-2921-342A-9D14-E4816C50FA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305026"/>
            <a:ext cx="4676073" cy="107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3156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91287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D8FD0-37AA-416C-97F0-7C24A9C16CEC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BB81CDF-1982-35B0-7D4A-4164EA889F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305026"/>
            <a:ext cx="4676073" cy="107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2579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D8FD0-37AA-416C-97F0-7C24A9C16C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3017399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D8FD0-37AA-416C-97F0-7C24A9C16C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030540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D8FD0-37AA-416C-97F0-7C24A9C16C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0092512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D8FD0-37AA-416C-97F0-7C24A9C16CEC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CC2EF27-8F72-99EC-1E29-8F33ADD380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305026"/>
            <a:ext cx="4676073" cy="107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627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D8FD0-37AA-416C-97F0-7C24A9C16CEC}" type="slidenum">
              <a:rPr lang="ru-RU" smtClean="0"/>
              <a:t>‹#›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AB0EB2C-816E-7EB5-4FF5-F9394B6CA0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305026"/>
            <a:ext cx="4676073" cy="107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23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D8FD0-37AA-416C-97F0-7C24A9C16C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3261606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D8FD0-37AA-416C-97F0-7C24A9C16C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1862998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0613" y="1465729"/>
            <a:ext cx="10493188" cy="4711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D9794-A4CC-42D0-9A65-24C6B9EF4076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FD8FD0-37AA-416C-97F0-7C24A9C16CE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78542" y="463824"/>
            <a:ext cx="10452847" cy="9778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0947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684" r:id="rId12"/>
    <p:sldLayoutId id="2147483687" r:id="rId13"/>
    <p:sldLayoutId id="2147483695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589" userDrawn="1">
          <p15:clr>
            <a:srgbClr val="F26B43"/>
          </p15:clr>
        </p15:guide>
        <p15:guide id="2" pos="876" userDrawn="1">
          <p15:clr>
            <a:srgbClr val="F26B43"/>
          </p15:clr>
        </p15:guide>
        <p15:guide id="3" orient="horz" pos="86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microsoft.com/office/2007/relationships/hdphoto" Target="../media/hdphoto1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45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microsoft.com/office/2007/relationships/hdphoto" Target="../media/hdphoto11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46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9.jpg"/><Relationship Id="rId5" Type="http://schemas.openxmlformats.org/officeDocument/2006/relationships/image" Target="../media/image48.jpeg"/><Relationship Id="rId4" Type="http://schemas.openxmlformats.org/officeDocument/2006/relationships/image" Target="../media/image47.jpeg"/><Relationship Id="rId9" Type="http://schemas.openxmlformats.org/officeDocument/2006/relationships/image" Target="../media/image50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4.jpeg"/><Relationship Id="rId11" Type="http://schemas.openxmlformats.org/officeDocument/2006/relationships/image" Target="../media/image59.jpeg"/><Relationship Id="rId5" Type="http://schemas.openxmlformats.org/officeDocument/2006/relationships/image" Target="../media/image53.png"/><Relationship Id="rId10" Type="http://schemas.openxmlformats.org/officeDocument/2006/relationships/image" Target="../media/image58.jpeg"/><Relationship Id="rId4" Type="http://schemas.openxmlformats.org/officeDocument/2006/relationships/image" Target="../media/image52.jpeg"/><Relationship Id="rId9" Type="http://schemas.openxmlformats.org/officeDocument/2006/relationships/image" Target="../media/image57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2.jpg"/><Relationship Id="rId5" Type="http://schemas.openxmlformats.org/officeDocument/2006/relationships/image" Target="../media/image61.jpeg"/><Relationship Id="rId4" Type="http://schemas.openxmlformats.org/officeDocument/2006/relationships/image" Target="../media/image6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15.wdp"/><Relationship Id="rId5" Type="http://schemas.openxmlformats.org/officeDocument/2006/relationships/image" Target="../media/image64.png"/><Relationship Id="rId4" Type="http://schemas.openxmlformats.org/officeDocument/2006/relationships/hyperlink" Target="http://www.paragliding.spb.ru/photo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3.JPG"/><Relationship Id="rId4" Type="http://schemas.openxmlformats.org/officeDocument/2006/relationships/image" Target="../media/image22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5.png"/><Relationship Id="rId5" Type="http://schemas.microsoft.com/office/2007/relationships/hdphoto" Target="../media/hdphoto12.wdp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15.png"/><Relationship Id="rId7" Type="http://schemas.openxmlformats.org/officeDocument/2006/relationships/image" Target="../media/image3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JPG"/><Relationship Id="rId10" Type="http://schemas.microsoft.com/office/2007/relationships/hdphoto" Target="../media/hdphoto14.wdp"/><Relationship Id="rId4" Type="http://schemas.microsoft.com/office/2007/relationships/hdphoto" Target="../media/hdphoto11.wdp"/><Relationship Id="rId9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2111" y1="74219" x2="12111" y2="74219"/>
                        <a14:foregroundMark x1="5222" y1="71484" x2="5222" y2="71484"/>
                        <a14:foregroundMark x1="3222" y1="60938" x2="3222" y2="60938"/>
                        <a14:foregroundMark x1="4000" y1="81250" x2="4000" y2="82422"/>
                        <a14:foregroundMark x1="2111" y1="91406" x2="2111" y2="93359"/>
                        <a14:foregroundMark x1="19556" y1="97656" x2="19556" y2="97656"/>
                        <a14:foregroundMark x1="76778" y1="96094" x2="76778" y2="960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113"/>
          <a:stretch/>
        </p:blipFill>
        <p:spPr>
          <a:xfrm>
            <a:off x="0" y="5249408"/>
            <a:ext cx="12192000" cy="1633896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50587F2-6A5C-4346-AD2F-C747EB2D9BC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312998" y="6259045"/>
            <a:ext cx="2743200" cy="365125"/>
          </a:xfrm>
        </p:spPr>
        <p:txBody>
          <a:bodyPr/>
          <a:lstStyle/>
          <a:p>
            <a:fld id="{ACFD8FD0-37AA-416C-97F0-7C24A9C16CEC}" type="slidenum">
              <a:rPr lang="ru-RU" sz="1600" smtClean="0">
                <a:solidFill>
                  <a:schemeClr val="tx1"/>
                </a:solidFill>
              </a:rPr>
              <a:pPr/>
              <a:t>1</a:t>
            </a:fld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99605" y="4258042"/>
            <a:ext cx="781812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Автор образовательной практики: </a:t>
            </a:r>
          </a:p>
          <a:p>
            <a:r>
              <a:rPr lang="ru-RU" sz="2400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Собетов</a:t>
            </a:r>
            <a:r>
              <a:rPr lang="ru-RU" sz="24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Андрей Иванович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99605" y="4841923"/>
            <a:ext cx="58060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Педагог дополнительного образования высшей категории. Мастер спорта, судья Всероссийской категории. </a:t>
            </a:r>
          </a:p>
          <a:p>
            <a:r>
              <a:rPr lang="ru-RU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Председатель детско-юношеского комитета объединенной </a:t>
            </a:r>
          </a:p>
          <a:p>
            <a:r>
              <a:rPr lang="ru-RU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федерации сверхлегкой авиации России.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187002" y="5727802"/>
            <a:ext cx="303595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Педагогический стаж – 27 лет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51922" y="1754578"/>
            <a:ext cx="945767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Всероссийский конкурс образовательных практик </a:t>
            </a:r>
          </a:p>
          <a:p>
            <a:pPr algn="ctr"/>
            <a:r>
              <a:rPr lang="ru-RU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обновлению содержания дополнительного образования в  соответствии с приоритетными направлениями, </a:t>
            </a:r>
          </a:p>
          <a:p>
            <a:pPr algn="ctr"/>
            <a:r>
              <a:rPr lang="ru-RU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том числе каникулярных </a:t>
            </a:r>
            <a:r>
              <a:rPr lang="ru-RU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профориентационных</a:t>
            </a:r>
            <a:r>
              <a:rPr lang="ru-RU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школ, организованных образовательными организациями</a:t>
            </a:r>
            <a:endParaRPr lang="ru-RU" sz="1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09994" y="3303246"/>
            <a:ext cx="94996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n w="9525">
                  <a:noFill/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«Методика раннего обучения</a:t>
            </a:r>
            <a:r>
              <a:rPr lang="en-US" sz="2400" b="1" dirty="0">
                <a:ln w="9525">
                  <a:noFill/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>
                <a:ln w="9525">
                  <a:noFill/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детей </a:t>
            </a:r>
          </a:p>
          <a:p>
            <a:pPr algn="ctr"/>
            <a:r>
              <a:rPr lang="ru-RU" sz="2400" b="1" dirty="0">
                <a:ln w="9525">
                  <a:noFill/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парапланерному спорту»</a:t>
            </a: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2043271" y="1953485"/>
            <a:ext cx="0" cy="4462797"/>
          </a:xfrm>
          <a:prstGeom prst="line">
            <a:avLst/>
          </a:prstGeom>
          <a:ln w="12700">
            <a:solidFill>
              <a:srgbClr val="577199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410338" y="2677109"/>
            <a:ext cx="6499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Номинация: физкультурно-спортивная</a:t>
            </a: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 flipH="1" flipV="1">
            <a:off x="2479354" y="737852"/>
            <a:ext cx="9430241" cy="21100"/>
          </a:xfrm>
          <a:prstGeom prst="line">
            <a:avLst/>
          </a:prstGeom>
          <a:ln w="12700">
            <a:solidFill>
              <a:srgbClr val="577199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24" name="Рисунок 23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188" y="593407"/>
            <a:ext cx="3117879" cy="1539833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31" y="2728537"/>
            <a:ext cx="1752980" cy="985475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" y="604265"/>
            <a:ext cx="1858713" cy="1571193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869827" y="2923081"/>
            <a:ext cx="6499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Подноминация</a:t>
            </a:r>
            <a:r>
              <a:rPr lang="ru-RU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«Виды спорта- в мире профессий»</a:t>
            </a: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97" y="4422539"/>
            <a:ext cx="1599477" cy="1599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6872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hueOff val="-2941338"/>
            <a:satOff val="-4091"/>
            <a:lumOff val="-1569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2111" y1="74219" x2="12111" y2="74219"/>
                        <a14:foregroundMark x1="5222" y1="71484" x2="5222" y2="71484"/>
                        <a14:foregroundMark x1="3222" y1="60938" x2="3222" y2="60938"/>
                        <a14:foregroundMark x1="4000" y1="81250" x2="4000" y2="82422"/>
                        <a14:foregroundMark x1="2111" y1="91406" x2="2111" y2="93359"/>
                        <a14:foregroundMark x1="19556" y1="97656" x2="19556" y2="97656"/>
                        <a14:foregroundMark x1="76778" y1="96094" x2="76778" y2="960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6772"/>
          <a:stretch/>
        </p:blipFill>
        <p:spPr>
          <a:xfrm>
            <a:off x="0" y="4523647"/>
            <a:ext cx="12192000" cy="2351242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8569EE0-8343-4722-90DF-AE3DC87B2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D8FD0-37AA-416C-97F0-7C24A9C16CEC}" type="slidenum">
              <a:rPr lang="ru-RU" smtClean="0"/>
              <a:pPr/>
              <a:t>10</a:t>
            </a:fld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97718" y="4292458"/>
            <a:ext cx="5066107" cy="24929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452438" algn="just"/>
            <a:r>
              <a:rPr lang="ru-RU" sz="1200" dirty="0"/>
              <a:t>В качестве методического приема, позволяющего избежать субъективного подхода к определению качества выполнения полетных заданий, применяется постановка обучаемому более сложных задач и повышение требований к качеству решения этих задач при достижении им более высоких показателей по пилотированию. </a:t>
            </a:r>
          </a:p>
          <a:p>
            <a:pPr indent="182563" algn="just"/>
            <a:r>
              <a:rPr lang="ru-RU" sz="1200" dirty="0"/>
              <a:t>Этот методический прием может быть реализован двумя способами: выставлением инструктором балльных оценок за выполнение компонентов пилотирования и использованием системы автоматизированного анализа и оценки зарегистрированной информации о результатах полета.</a:t>
            </a:r>
          </a:p>
          <a:p>
            <a:pPr indent="182563" algn="just"/>
            <a:r>
              <a:rPr lang="ru-RU" sz="1200" b="1" u="sng" dirty="0"/>
              <a:t>Личные результаты и прогресс учащихся фиксируются в персональном летном сертификате</a:t>
            </a:r>
            <a:r>
              <a:rPr lang="ru-RU" sz="1200" b="1" dirty="0"/>
              <a:t>, по результатам сдачи нормативов присваиваются спортивные разряды и звания.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21245" y="1053390"/>
            <a:ext cx="7658963" cy="60310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Решается следующими приемами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208870" y="1745725"/>
            <a:ext cx="7744793" cy="3164231"/>
            <a:chOff x="538595" y="1992310"/>
            <a:chExt cx="9110783" cy="2595385"/>
          </a:xfrm>
        </p:grpSpPr>
        <p:sp>
          <p:nvSpPr>
            <p:cNvPr id="7" name="Полилиния 6"/>
            <p:cNvSpPr/>
            <p:nvPr/>
          </p:nvSpPr>
          <p:spPr>
            <a:xfrm>
              <a:off x="538595" y="1992310"/>
              <a:ext cx="3180927" cy="995518"/>
            </a:xfrm>
            <a:custGeom>
              <a:avLst/>
              <a:gdLst>
                <a:gd name="connsiteX0" fmla="*/ 0 w 3180927"/>
                <a:gd name="connsiteY0" fmla="*/ 0 h 995518"/>
                <a:gd name="connsiteX1" fmla="*/ 2683168 w 3180927"/>
                <a:gd name="connsiteY1" fmla="*/ 0 h 995518"/>
                <a:gd name="connsiteX2" fmla="*/ 3180927 w 3180927"/>
                <a:gd name="connsiteY2" fmla="*/ 497759 h 995518"/>
                <a:gd name="connsiteX3" fmla="*/ 2683168 w 3180927"/>
                <a:gd name="connsiteY3" fmla="*/ 995518 h 995518"/>
                <a:gd name="connsiteX4" fmla="*/ 0 w 3180927"/>
                <a:gd name="connsiteY4" fmla="*/ 995518 h 995518"/>
                <a:gd name="connsiteX5" fmla="*/ 497759 w 3180927"/>
                <a:gd name="connsiteY5" fmla="*/ 497759 h 995518"/>
                <a:gd name="connsiteX6" fmla="*/ 0 w 3180927"/>
                <a:gd name="connsiteY6" fmla="*/ 0 h 995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80927" h="995518">
                  <a:moveTo>
                    <a:pt x="0" y="0"/>
                  </a:moveTo>
                  <a:lnTo>
                    <a:pt x="2683168" y="0"/>
                  </a:lnTo>
                  <a:lnTo>
                    <a:pt x="3180927" y="497759"/>
                  </a:lnTo>
                  <a:lnTo>
                    <a:pt x="2683168" y="995518"/>
                  </a:lnTo>
                  <a:lnTo>
                    <a:pt x="0" y="995518"/>
                  </a:lnTo>
                  <a:lnTo>
                    <a:pt x="497759" y="49775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65768" tIns="22670" rIns="520429" bIns="2267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700" b="1" kern="1200" dirty="0"/>
                <a:t>Наблюдение за действиями пилота на тренажере</a:t>
              </a:r>
            </a:p>
          </p:txBody>
        </p:sp>
        <p:sp>
          <p:nvSpPr>
            <p:cNvPr id="8" name="Полилиния 7"/>
            <p:cNvSpPr/>
            <p:nvPr/>
          </p:nvSpPr>
          <p:spPr>
            <a:xfrm>
              <a:off x="578051" y="3088774"/>
              <a:ext cx="2780065" cy="1498921"/>
            </a:xfrm>
            <a:custGeom>
              <a:avLst/>
              <a:gdLst>
                <a:gd name="connsiteX0" fmla="*/ 0 w 2544742"/>
                <a:gd name="connsiteY0" fmla="*/ 0 h 1498921"/>
                <a:gd name="connsiteX1" fmla="*/ 2544742 w 2544742"/>
                <a:gd name="connsiteY1" fmla="*/ 0 h 1498921"/>
                <a:gd name="connsiteX2" fmla="*/ 2544742 w 2544742"/>
                <a:gd name="connsiteY2" fmla="*/ 1498921 h 1498921"/>
                <a:gd name="connsiteX3" fmla="*/ 0 w 2544742"/>
                <a:gd name="connsiteY3" fmla="*/ 1498921 h 1498921"/>
                <a:gd name="connsiteX4" fmla="*/ 0 w 2544742"/>
                <a:gd name="connsiteY4" fmla="*/ 0 h 1498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4742" h="1498921">
                  <a:moveTo>
                    <a:pt x="0" y="0"/>
                  </a:moveTo>
                  <a:lnTo>
                    <a:pt x="2544742" y="0"/>
                  </a:lnTo>
                  <a:lnTo>
                    <a:pt x="2544742" y="1498921"/>
                  </a:lnTo>
                  <a:lnTo>
                    <a:pt x="0" y="149892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285750" lvl="1" indent="-285750" algn="l" defTabSz="7556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Calibri" panose="020F0502020204030204" pitchFamily="34" charset="0"/>
                <a:buChar char="-"/>
              </a:pPr>
              <a:r>
                <a:rPr lang="ru-RU" sz="1400" kern="1200" dirty="0"/>
                <a:t>Наблюдение за деятельностью пилота при пилотировании</a:t>
              </a:r>
            </a:p>
            <a:p>
              <a:pPr marL="285750" lvl="1" indent="-285750" algn="l" defTabSz="7556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Calibri" panose="020F0502020204030204" pitchFamily="34" charset="0"/>
                <a:buChar char="-"/>
              </a:pPr>
              <a:r>
                <a:rPr lang="ru-RU" sz="1400" kern="1200" dirty="0"/>
                <a:t>Регистрация параметров пилотирования</a:t>
              </a:r>
            </a:p>
          </p:txBody>
        </p:sp>
        <p:sp>
          <p:nvSpPr>
            <p:cNvPr id="11" name="Полилиния 10"/>
            <p:cNvSpPr/>
            <p:nvPr/>
          </p:nvSpPr>
          <p:spPr>
            <a:xfrm>
              <a:off x="3503523" y="1992310"/>
              <a:ext cx="3180927" cy="995518"/>
            </a:xfrm>
            <a:custGeom>
              <a:avLst/>
              <a:gdLst>
                <a:gd name="connsiteX0" fmla="*/ 0 w 3180927"/>
                <a:gd name="connsiteY0" fmla="*/ 0 h 995518"/>
                <a:gd name="connsiteX1" fmla="*/ 2683168 w 3180927"/>
                <a:gd name="connsiteY1" fmla="*/ 0 h 995518"/>
                <a:gd name="connsiteX2" fmla="*/ 3180927 w 3180927"/>
                <a:gd name="connsiteY2" fmla="*/ 497759 h 995518"/>
                <a:gd name="connsiteX3" fmla="*/ 2683168 w 3180927"/>
                <a:gd name="connsiteY3" fmla="*/ 995518 h 995518"/>
                <a:gd name="connsiteX4" fmla="*/ 0 w 3180927"/>
                <a:gd name="connsiteY4" fmla="*/ 995518 h 995518"/>
                <a:gd name="connsiteX5" fmla="*/ 497759 w 3180927"/>
                <a:gd name="connsiteY5" fmla="*/ 497759 h 995518"/>
                <a:gd name="connsiteX6" fmla="*/ 0 w 3180927"/>
                <a:gd name="connsiteY6" fmla="*/ 0 h 995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80927" h="995518">
                  <a:moveTo>
                    <a:pt x="0" y="0"/>
                  </a:moveTo>
                  <a:lnTo>
                    <a:pt x="2683168" y="0"/>
                  </a:lnTo>
                  <a:lnTo>
                    <a:pt x="3180927" y="497759"/>
                  </a:lnTo>
                  <a:lnTo>
                    <a:pt x="2683168" y="995518"/>
                  </a:lnTo>
                  <a:lnTo>
                    <a:pt x="0" y="995518"/>
                  </a:lnTo>
                  <a:lnTo>
                    <a:pt x="497759" y="49775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5197846"/>
                <a:satOff val="-23984"/>
                <a:lumOff val="883"/>
                <a:alphaOff val="0"/>
              </a:schemeClr>
            </a:fillRef>
            <a:effectRef idx="0">
              <a:schemeClr val="accent4">
                <a:hueOff val="5197846"/>
                <a:satOff val="-23984"/>
                <a:lumOff val="883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65768" tIns="22670" rIns="520429" bIns="2267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700" b="1" kern="1200" dirty="0"/>
                <a:t>Анализ результатов тренировки на тренажере </a:t>
              </a:r>
              <a:r>
                <a:rPr lang="ru-RU" sz="1700" b="1" kern="1200"/>
                <a:t>и </a:t>
              </a:r>
              <a:r>
                <a:rPr lang="ru-RU" sz="1700" b="1"/>
                <a:t>пара</a:t>
              </a:r>
              <a:r>
                <a:rPr lang="ru-RU" sz="1700" b="1" kern="1200"/>
                <a:t>плане</a:t>
              </a:r>
              <a:endParaRPr lang="ru-RU" sz="1700" b="1" kern="1200" dirty="0"/>
            </a:p>
          </p:txBody>
        </p:sp>
        <p:sp>
          <p:nvSpPr>
            <p:cNvPr id="13" name="Полилиния 12"/>
            <p:cNvSpPr/>
            <p:nvPr/>
          </p:nvSpPr>
          <p:spPr>
            <a:xfrm>
              <a:off x="3505491" y="3033759"/>
              <a:ext cx="2861990" cy="1498921"/>
            </a:xfrm>
            <a:custGeom>
              <a:avLst/>
              <a:gdLst>
                <a:gd name="connsiteX0" fmla="*/ 0 w 2544742"/>
                <a:gd name="connsiteY0" fmla="*/ 0 h 1498921"/>
                <a:gd name="connsiteX1" fmla="*/ 2544742 w 2544742"/>
                <a:gd name="connsiteY1" fmla="*/ 0 h 1498921"/>
                <a:gd name="connsiteX2" fmla="*/ 2544742 w 2544742"/>
                <a:gd name="connsiteY2" fmla="*/ 1498921 h 1498921"/>
                <a:gd name="connsiteX3" fmla="*/ 0 w 2544742"/>
                <a:gd name="connsiteY3" fmla="*/ 1498921 h 1498921"/>
                <a:gd name="connsiteX4" fmla="*/ 0 w 2544742"/>
                <a:gd name="connsiteY4" fmla="*/ 0 h 1498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4742" h="1498921">
                  <a:moveTo>
                    <a:pt x="0" y="0"/>
                  </a:moveTo>
                  <a:lnTo>
                    <a:pt x="2544742" y="0"/>
                  </a:lnTo>
                  <a:lnTo>
                    <a:pt x="2544742" y="1498921"/>
                  </a:lnTo>
                  <a:lnTo>
                    <a:pt x="0" y="149892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285750" lvl="1" indent="-285750" defTabSz="7556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Calibri" panose="020F0502020204030204" pitchFamily="34" charset="0"/>
                <a:buChar char="-"/>
              </a:pPr>
              <a:r>
                <a:rPr lang="ru-RU" sz="1400" dirty="0"/>
                <a:t>Определение  готовности  выполнения упражнения</a:t>
              </a:r>
            </a:p>
            <a:p>
              <a:pPr marL="285750" lvl="1" indent="-285750" defTabSz="7556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Calibri" panose="020F0502020204030204" pitchFamily="34" charset="0"/>
                <a:buChar char="-"/>
              </a:pPr>
              <a:r>
                <a:rPr lang="ru-RU" sz="1400" dirty="0"/>
                <a:t>Формирование мнения о возможности допуска пилота к отработке следующего этапа </a:t>
              </a:r>
            </a:p>
          </p:txBody>
        </p:sp>
        <p:sp>
          <p:nvSpPr>
            <p:cNvPr id="14" name="Полилиния 13"/>
            <p:cNvSpPr/>
            <p:nvPr/>
          </p:nvSpPr>
          <p:spPr>
            <a:xfrm>
              <a:off x="6468451" y="1992310"/>
              <a:ext cx="3180927" cy="995518"/>
            </a:xfrm>
            <a:custGeom>
              <a:avLst/>
              <a:gdLst>
                <a:gd name="connsiteX0" fmla="*/ 0 w 3180927"/>
                <a:gd name="connsiteY0" fmla="*/ 0 h 995518"/>
                <a:gd name="connsiteX1" fmla="*/ 2683168 w 3180927"/>
                <a:gd name="connsiteY1" fmla="*/ 0 h 995518"/>
                <a:gd name="connsiteX2" fmla="*/ 3180927 w 3180927"/>
                <a:gd name="connsiteY2" fmla="*/ 497759 h 995518"/>
                <a:gd name="connsiteX3" fmla="*/ 2683168 w 3180927"/>
                <a:gd name="connsiteY3" fmla="*/ 995518 h 995518"/>
                <a:gd name="connsiteX4" fmla="*/ 0 w 3180927"/>
                <a:gd name="connsiteY4" fmla="*/ 995518 h 995518"/>
                <a:gd name="connsiteX5" fmla="*/ 497759 w 3180927"/>
                <a:gd name="connsiteY5" fmla="*/ 497759 h 995518"/>
                <a:gd name="connsiteX6" fmla="*/ 0 w 3180927"/>
                <a:gd name="connsiteY6" fmla="*/ 0 h 995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80927" h="995518">
                  <a:moveTo>
                    <a:pt x="0" y="0"/>
                  </a:moveTo>
                  <a:lnTo>
                    <a:pt x="2683168" y="0"/>
                  </a:lnTo>
                  <a:lnTo>
                    <a:pt x="3180927" y="497759"/>
                  </a:lnTo>
                  <a:lnTo>
                    <a:pt x="2683168" y="995518"/>
                  </a:lnTo>
                  <a:lnTo>
                    <a:pt x="0" y="995518"/>
                  </a:lnTo>
                  <a:lnTo>
                    <a:pt x="497759" y="49775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10395692"/>
                <a:satOff val="-47968"/>
                <a:lumOff val="1765"/>
                <a:alphaOff val="0"/>
              </a:schemeClr>
            </a:fillRef>
            <a:effectRef idx="0">
              <a:schemeClr val="accent4">
                <a:hueOff val="10395692"/>
                <a:satOff val="-47968"/>
                <a:lumOff val="176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65768" tIns="22670" rIns="520429" bIns="2267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700" b="1" kern="1200" dirty="0"/>
                <a:t>Формирование</a:t>
              </a:r>
              <a:r>
                <a:rPr lang="ru-RU" sz="1700" b="1" kern="1200" baseline="0" dirty="0"/>
                <a:t> мнения о квалификации пилота</a:t>
              </a:r>
              <a:endParaRPr lang="ru-RU" sz="1700" b="1" kern="1200" dirty="0"/>
            </a:p>
          </p:txBody>
        </p:sp>
      </p:grpSp>
      <p:sp>
        <p:nvSpPr>
          <p:cNvPr id="16" name="Полилиния 15"/>
          <p:cNvSpPr/>
          <p:nvPr/>
        </p:nvSpPr>
        <p:spPr>
          <a:xfrm>
            <a:off x="5579381" y="3357737"/>
            <a:ext cx="2544742" cy="1498921"/>
          </a:xfrm>
          <a:custGeom>
            <a:avLst/>
            <a:gdLst>
              <a:gd name="connsiteX0" fmla="*/ 0 w 2544742"/>
              <a:gd name="connsiteY0" fmla="*/ 0 h 1498921"/>
              <a:gd name="connsiteX1" fmla="*/ 2544742 w 2544742"/>
              <a:gd name="connsiteY1" fmla="*/ 0 h 1498921"/>
              <a:gd name="connsiteX2" fmla="*/ 2544742 w 2544742"/>
              <a:gd name="connsiteY2" fmla="*/ 1498921 h 1498921"/>
              <a:gd name="connsiteX3" fmla="*/ 0 w 2544742"/>
              <a:gd name="connsiteY3" fmla="*/ 1498921 h 1498921"/>
              <a:gd name="connsiteX4" fmla="*/ 0 w 2544742"/>
              <a:gd name="connsiteY4" fmla="*/ 0 h 1498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44742" h="1498921">
                <a:moveTo>
                  <a:pt x="0" y="0"/>
                </a:moveTo>
                <a:lnTo>
                  <a:pt x="2544742" y="0"/>
                </a:lnTo>
                <a:lnTo>
                  <a:pt x="2544742" y="1498921"/>
                </a:lnTo>
                <a:lnTo>
                  <a:pt x="0" y="149892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171450" lvl="1" indent="-171450" algn="l" defTabSz="7556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ru-RU" sz="1700" kern="1200" dirty="0"/>
          </a:p>
        </p:txBody>
      </p:sp>
      <p:sp>
        <p:nvSpPr>
          <p:cNvPr id="17" name="Полилиния 16"/>
          <p:cNvSpPr/>
          <p:nvPr/>
        </p:nvSpPr>
        <p:spPr>
          <a:xfrm>
            <a:off x="5083504" y="3032765"/>
            <a:ext cx="3036309" cy="2311544"/>
          </a:xfrm>
          <a:custGeom>
            <a:avLst/>
            <a:gdLst>
              <a:gd name="connsiteX0" fmla="*/ 0 w 2544742"/>
              <a:gd name="connsiteY0" fmla="*/ 0 h 1498921"/>
              <a:gd name="connsiteX1" fmla="*/ 2544742 w 2544742"/>
              <a:gd name="connsiteY1" fmla="*/ 0 h 1498921"/>
              <a:gd name="connsiteX2" fmla="*/ 2544742 w 2544742"/>
              <a:gd name="connsiteY2" fmla="*/ 1498921 h 1498921"/>
              <a:gd name="connsiteX3" fmla="*/ 0 w 2544742"/>
              <a:gd name="connsiteY3" fmla="*/ 1498921 h 1498921"/>
              <a:gd name="connsiteX4" fmla="*/ 0 w 2544742"/>
              <a:gd name="connsiteY4" fmla="*/ 0 h 1498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44742" h="1498921">
                <a:moveTo>
                  <a:pt x="0" y="0"/>
                </a:moveTo>
                <a:lnTo>
                  <a:pt x="2544742" y="0"/>
                </a:lnTo>
                <a:lnTo>
                  <a:pt x="2544742" y="1498921"/>
                </a:lnTo>
                <a:lnTo>
                  <a:pt x="0" y="149892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285750" lvl="1" indent="-285750" defTabSz="7556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Calibri" panose="020F0502020204030204" pitchFamily="34" charset="0"/>
              <a:buChar char="-"/>
            </a:pPr>
            <a:r>
              <a:rPr lang="ru-RU" sz="1400" dirty="0"/>
              <a:t>Оценка действий обучаемого представляет собой сбор регистрируемых показателей качества его деятельности и сравнение их с нормативами.  Инструктор принимает  решение о качественных показателях на основании совокупности всей информации от субъективного до объективного наблюдения за деятельностью.</a:t>
            </a:r>
          </a:p>
        </p:txBody>
      </p:sp>
      <p:grpSp>
        <p:nvGrpSpPr>
          <p:cNvPr id="27" name="Группа 26"/>
          <p:cNvGrpSpPr/>
          <p:nvPr/>
        </p:nvGrpSpPr>
        <p:grpSpPr>
          <a:xfrm>
            <a:off x="8275122" y="618896"/>
            <a:ext cx="3449708" cy="6066866"/>
            <a:chOff x="8406781" y="702603"/>
            <a:chExt cx="3449708" cy="6066866"/>
          </a:xfrm>
        </p:grpSpPr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5765" y="702603"/>
              <a:ext cx="2660724" cy="356964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1" name="Picture 4" descr="C:\архив4\собетов сердце\Собетов видео\собетов выпускники\Ивлев. Полеты на Юце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58"/>
            <a:stretch/>
          </p:blipFill>
          <p:spPr bwMode="auto">
            <a:xfrm>
              <a:off x="8406781" y="3519199"/>
              <a:ext cx="2501820" cy="325027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4" name="Рисунок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1468"/>
            <a:ext cx="654757" cy="656216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431228" y="326509"/>
            <a:ext cx="9760772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4F2270"/>
                </a:solidFill>
              </a:rPr>
              <a:t>ОЦЕНКА КАЧЕСТВА НАЗЕМНОЙ ПОДГОТОВКИ ПИЛОТА</a:t>
            </a:r>
          </a:p>
        </p:txBody>
      </p:sp>
      <p:sp>
        <p:nvSpPr>
          <p:cNvPr id="19" name="Номер слайда 3">
            <a:extLst>
              <a:ext uri="{FF2B5EF4-FFF2-40B4-BE49-F238E27FC236}">
                <a16:creationId xmlns:a16="http://schemas.microsoft.com/office/drawing/2014/main" id="{650587F2-6A5C-4346-AD2F-C747EB2D9BC8}"/>
              </a:ext>
            </a:extLst>
          </p:cNvPr>
          <p:cNvSpPr txBox="1">
            <a:spLocks/>
          </p:cNvSpPr>
          <p:nvPr/>
        </p:nvSpPr>
        <p:spPr>
          <a:xfrm>
            <a:off x="9312998" y="625904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1" dirty="0">
                <a:solidFill>
                  <a:schemeClr val="bg1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0778412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19365" y="0"/>
            <a:ext cx="3628913" cy="6448126"/>
          </a:xfrm>
          <a:prstGeom prst="rect">
            <a:avLst/>
          </a:prstGeom>
          <a:effectLst/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2111" y1="74219" x2="12111" y2="74219"/>
                        <a14:foregroundMark x1="5222" y1="71484" x2="5222" y2="71484"/>
                        <a14:foregroundMark x1="3222" y1="60938" x2="3222" y2="60938"/>
                        <a14:foregroundMark x1="4000" y1="81250" x2="4000" y2="82422"/>
                        <a14:foregroundMark x1="2111" y1="91406" x2="2111" y2="93359"/>
                        <a14:foregroundMark x1="19556" y1="97656" x2="19556" y2="97656"/>
                        <a14:foregroundMark x1="76778" y1="96094" x2="76778" y2="960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6772"/>
          <a:stretch/>
        </p:blipFill>
        <p:spPr>
          <a:xfrm>
            <a:off x="0" y="4494581"/>
            <a:ext cx="12192000" cy="2351242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CFD8FD0-37AA-416C-97F0-7C24A9C16CEC}" type="slidenum">
              <a:rPr lang="ru-RU" smtClean="0"/>
              <a:pPr/>
              <a:t>11</a:t>
            </a:fld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11987" y="1326204"/>
            <a:ext cx="4592404" cy="43439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400" b="1" dirty="0">
                <a:solidFill>
                  <a:srgbClr val="00B050"/>
                </a:solidFill>
              </a:rPr>
              <a:t>Данная образовательная практика направлена на развитие ряда внутренних качеств начинающего спортсмена-парапланериста:</a:t>
            </a:r>
            <a:endParaRPr lang="ru-RU" sz="1400" dirty="0"/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1400" dirty="0"/>
              <a:t> Целеустремленность;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1400" dirty="0"/>
              <a:t>  Ответственность; 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1400" dirty="0"/>
              <a:t>  Дисциплинированность.</a:t>
            </a:r>
          </a:p>
          <a:p>
            <a:pPr algn="just"/>
            <a:endParaRPr lang="ru-RU" sz="1400" dirty="0"/>
          </a:p>
          <a:p>
            <a:pPr algn="just"/>
            <a:r>
              <a:rPr lang="ru-RU" sz="1400" dirty="0"/>
              <a:t>Данные качества являются неотъемлемыми для спортсмена и, в то же время, </a:t>
            </a:r>
            <a:r>
              <a:rPr lang="ru-RU" sz="1400" b="1" dirty="0">
                <a:solidFill>
                  <a:srgbClr val="00B050"/>
                </a:solidFill>
              </a:rPr>
              <a:t>являются актуальными социальными компетенциями, </a:t>
            </a:r>
            <a:r>
              <a:rPr lang="ru-RU" sz="1400" dirty="0">
                <a:solidFill>
                  <a:schemeClr val="tx1"/>
                </a:solidFill>
              </a:rPr>
              <a:t>которые послужат хорошей основой для его будущего профессионального самоопределения.</a:t>
            </a:r>
          </a:p>
          <a:p>
            <a:endParaRPr lang="ru-RU" sz="1400" b="1" u="sng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r>
              <a:rPr lang="ru-RU" sz="1400" b="1" u="sng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Профориентация в рамках данной образовательной практики осуществляется по следующим направлениям:</a:t>
            </a:r>
          </a:p>
          <a:p>
            <a:r>
              <a:rPr lang="ru-RU" sz="14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 Пилот;</a:t>
            </a:r>
          </a:p>
          <a:p>
            <a:r>
              <a:rPr lang="ru-RU" sz="14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 Штурман;</a:t>
            </a:r>
          </a:p>
          <a:p>
            <a:pPr>
              <a:buFontTx/>
              <a:buChar char="-"/>
            </a:pPr>
            <a:r>
              <a:rPr lang="ru-RU" sz="14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Педагог дополнительного образования/инструктор;</a:t>
            </a:r>
          </a:p>
          <a:p>
            <a:r>
              <a:rPr lang="ru-RU" sz="14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-Инженер по эксплуатации </a:t>
            </a:r>
          </a:p>
          <a:p>
            <a:r>
              <a:rPr lang="ru-RU" sz="14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аэронавигационного оборудования;</a:t>
            </a:r>
          </a:p>
          <a:p>
            <a:r>
              <a:rPr lang="ru-RU" sz="14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-Сотрудник МЧС.</a:t>
            </a:r>
          </a:p>
          <a:p>
            <a:pPr algn="just"/>
            <a:endParaRPr lang="ru-RU" sz="1400" b="1" dirty="0">
              <a:solidFill>
                <a:srgbClr val="00B050"/>
              </a:solidFill>
            </a:endParaRPr>
          </a:p>
          <a:p>
            <a:pPr algn="just"/>
            <a:endParaRPr lang="ru-RU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6766560" y="169725"/>
            <a:ext cx="542544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4F2270"/>
                </a:solidFill>
              </a:rPr>
              <a:t>ПРОФОРИЕНТАЦИЯ</a:t>
            </a:r>
          </a:p>
        </p:txBody>
      </p:sp>
      <p:sp>
        <p:nvSpPr>
          <p:cNvPr id="10" name="Объект 5"/>
          <p:cNvSpPr txBox="1">
            <a:spLocks/>
          </p:cNvSpPr>
          <p:nvPr/>
        </p:nvSpPr>
        <p:spPr>
          <a:xfrm>
            <a:off x="4935381" y="1002563"/>
            <a:ext cx="3712773" cy="4964436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ru-RU" b="1" u="sng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ВУЗы</a:t>
            </a:r>
          </a:p>
          <a:p>
            <a:r>
              <a:rPr lang="ru-RU" sz="18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Санкт-Петербургский  Государственный университет гражданской авиации</a:t>
            </a:r>
          </a:p>
          <a:p>
            <a:endParaRPr lang="ru-RU" sz="180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r>
              <a:rPr lang="ru-RU" sz="18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Санкт-Петербургский Государственный  университет аэрокосмического приборостроения</a:t>
            </a:r>
          </a:p>
          <a:p>
            <a:endParaRPr lang="ru-RU" sz="180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r>
              <a:rPr lang="ru-RU" sz="18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Московский авиационный институт</a:t>
            </a:r>
          </a:p>
          <a:p>
            <a:pPr marL="0" indent="0" algn="ctr">
              <a:buFont typeface="Wingdings" pitchFamily="2" charset="2"/>
              <a:buNone/>
            </a:pPr>
            <a:endParaRPr lang="ru-RU" sz="2800" b="1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indent="0" algn="ctr">
              <a:buFont typeface="Wingdings" pitchFamily="2" charset="2"/>
              <a:buNone/>
            </a:pPr>
            <a:endParaRPr lang="ru-RU" sz="2800" b="1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493" y="2191700"/>
            <a:ext cx="1398495" cy="53097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493" y="3790980"/>
            <a:ext cx="1256496" cy="43820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240" y="4872497"/>
            <a:ext cx="1038556" cy="1042710"/>
          </a:xfrm>
          <a:prstGeom prst="rect">
            <a:avLst/>
          </a:prstGeom>
        </p:spPr>
      </p:pic>
      <p:sp>
        <p:nvSpPr>
          <p:cNvPr id="15" name="Номер слайда 3">
            <a:extLst>
              <a:ext uri="{FF2B5EF4-FFF2-40B4-BE49-F238E27FC236}">
                <a16:creationId xmlns:a16="http://schemas.microsoft.com/office/drawing/2014/main" id="{650587F2-6A5C-4346-AD2F-C747EB2D9BC8}"/>
              </a:ext>
            </a:extLst>
          </p:cNvPr>
          <p:cNvSpPr txBox="1">
            <a:spLocks/>
          </p:cNvSpPr>
          <p:nvPr/>
        </p:nvSpPr>
        <p:spPr>
          <a:xfrm>
            <a:off x="9312998" y="625904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CFD8FD0-37AA-416C-97F0-7C24A9C16CEC}" type="slidenum">
              <a:rPr lang="ru-RU" sz="1600" b="1" smtClean="0">
                <a:solidFill>
                  <a:schemeClr val="bg1"/>
                </a:solidFill>
              </a:rPr>
              <a:pPr/>
              <a:t>11</a:t>
            </a:fld>
            <a:endParaRPr lang="ru-RU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334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940351" y="176820"/>
            <a:ext cx="425164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4F2270"/>
                </a:solidFill>
              </a:rPr>
              <a:t>НАШИ ВЫПУСКНИКИ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9"/>
          <a:stretch/>
        </p:blipFill>
        <p:spPr>
          <a:xfrm>
            <a:off x="2961846" y="1910555"/>
            <a:ext cx="2190595" cy="27391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99" y="4087898"/>
            <a:ext cx="1823002" cy="21940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93304" y="915690"/>
            <a:ext cx="12047401" cy="830997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452438" algn="just"/>
            <a:r>
              <a:rPr lang="ru-RU" sz="1600" dirty="0">
                <a:solidFill>
                  <a:srgbClr val="7030A0"/>
                </a:solidFill>
              </a:rPr>
              <a:t>Юным пилотам, показавшим высокие спортивные результаты, присваиваются соответствующие разряды и звания. Успешно осваивавшим программу возможно трудоустройство и работа инструктором.</a:t>
            </a:r>
            <a:r>
              <a:rPr lang="en-US" sz="1600" dirty="0">
                <a:solidFill>
                  <a:srgbClr val="7030A0"/>
                </a:solidFill>
              </a:rPr>
              <a:t> </a:t>
            </a:r>
            <a:r>
              <a:rPr lang="ru-RU" sz="1600" dirty="0">
                <a:solidFill>
                  <a:srgbClr val="7030A0"/>
                </a:solidFill>
              </a:rPr>
              <a:t> Успешно окончившим курс обучения выпускникам даются рекомендации при поступлении в ВУЗы и авиационные училища. </a:t>
            </a:r>
            <a:endParaRPr lang="en-US" sz="1600" dirty="0">
              <a:solidFill>
                <a:srgbClr val="7030A0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99" y="1910555"/>
            <a:ext cx="2684633" cy="2013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2" r="8166"/>
          <a:stretch/>
        </p:blipFill>
        <p:spPr>
          <a:xfrm>
            <a:off x="5285055" y="3564424"/>
            <a:ext cx="2238066" cy="3034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 descr="&amp;Dcy;&amp;rcy;&amp;ucy;&amp;zhcy;&amp;ncy;&amp;ocy; &amp;vcy; &amp;rcy;&amp;yacy;&amp;dcy;"/>
          <p:cNvPicPr/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15" b="6664"/>
          <a:stretch/>
        </p:blipFill>
        <p:spPr bwMode="auto">
          <a:xfrm>
            <a:off x="2096805" y="4813568"/>
            <a:ext cx="3055636" cy="18578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735" y="3564424"/>
            <a:ext cx="4212148" cy="3034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5285055" y="1894010"/>
            <a:ext cx="6582828" cy="138499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C00000"/>
                </a:solidFill>
              </a:rPr>
              <a:t>Примерами могут служить:</a:t>
            </a:r>
            <a:endParaRPr lang="ru-RU" sz="100" b="1" dirty="0">
              <a:solidFill>
                <a:srgbClr val="C00000"/>
              </a:solidFill>
            </a:endParaRPr>
          </a:p>
          <a:p>
            <a:endParaRPr lang="ru-RU" sz="100" b="1" dirty="0">
              <a:solidFill>
                <a:srgbClr val="C00000"/>
              </a:solidFill>
            </a:endParaRPr>
          </a:p>
          <a:p>
            <a:endParaRPr lang="ru-RU" sz="100" b="1" dirty="0">
              <a:solidFill>
                <a:srgbClr val="C00000"/>
              </a:solidFill>
            </a:endParaRPr>
          </a:p>
          <a:p>
            <a:endParaRPr lang="ru-RU" sz="100" b="1" dirty="0">
              <a:solidFill>
                <a:srgbClr val="C00000"/>
              </a:solidFill>
            </a:endParaRPr>
          </a:p>
          <a:p>
            <a:endParaRPr lang="ru-RU" sz="100" b="1" dirty="0">
              <a:solidFill>
                <a:srgbClr val="C00000"/>
              </a:solidFill>
            </a:endParaRPr>
          </a:p>
          <a:p>
            <a:endParaRPr lang="ru-RU" sz="100" b="1" dirty="0">
              <a:solidFill>
                <a:srgbClr val="C00000"/>
              </a:solidFill>
            </a:endParaRPr>
          </a:p>
          <a:p>
            <a:endParaRPr lang="ru-RU" sz="100" b="1" dirty="0">
              <a:solidFill>
                <a:srgbClr val="C00000"/>
              </a:solidFill>
            </a:endParaRPr>
          </a:p>
          <a:p>
            <a:endParaRPr lang="ru-RU" sz="100" b="1" dirty="0">
              <a:solidFill>
                <a:srgbClr val="C00000"/>
              </a:solidFill>
            </a:endParaRPr>
          </a:p>
          <a:p>
            <a:endParaRPr lang="en-US" sz="100" b="1" dirty="0">
              <a:solidFill>
                <a:srgbClr val="C00000"/>
              </a:solidFill>
            </a:endParaRPr>
          </a:p>
          <a:p>
            <a:pPr marL="285750" indent="-285750">
              <a:buClr>
                <a:srgbClr val="C00000"/>
              </a:buClr>
              <a:buSzPct val="120000"/>
              <a:buFont typeface="Wingdings" panose="05000000000000000000" pitchFamily="2" charset="2"/>
              <a:buChar char="ü"/>
            </a:pPr>
            <a:r>
              <a:rPr lang="ru-RU" sz="1500" dirty="0">
                <a:solidFill>
                  <a:srgbClr val="0070C0"/>
                </a:solidFill>
              </a:rPr>
              <a:t>Наш выпускник </a:t>
            </a:r>
            <a:r>
              <a:rPr lang="ru-RU" sz="1500" b="1" dirty="0">
                <a:solidFill>
                  <a:srgbClr val="0070C0"/>
                </a:solidFill>
              </a:rPr>
              <a:t>Терентьев Егор, </a:t>
            </a:r>
            <a:r>
              <a:rPr lang="ru-RU" sz="1500" dirty="0">
                <a:solidFill>
                  <a:srgbClr val="0070C0"/>
                </a:solidFill>
              </a:rPr>
              <a:t>закончил авиационный институт и стал руководителем </a:t>
            </a:r>
            <a:r>
              <a:rPr lang="ru-RU" sz="1500" dirty="0" err="1">
                <a:solidFill>
                  <a:srgbClr val="0070C0"/>
                </a:solidFill>
              </a:rPr>
              <a:t>парапланерной</a:t>
            </a:r>
            <a:r>
              <a:rPr lang="ru-RU" sz="1500" dirty="0">
                <a:solidFill>
                  <a:srgbClr val="0070C0"/>
                </a:solidFill>
              </a:rPr>
              <a:t> школы и клуба в Москве; </a:t>
            </a:r>
            <a:endParaRPr lang="en-US" sz="1500" dirty="0">
              <a:solidFill>
                <a:srgbClr val="0070C0"/>
              </a:solidFill>
            </a:endParaRPr>
          </a:p>
          <a:p>
            <a:pPr marL="285750" indent="-285750">
              <a:buClr>
                <a:srgbClr val="C00000"/>
              </a:buClr>
              <a:buSzPct val="120000"/>
              <a:buFont typeface="Wingdings" panose="05000000000000000000" pitchFamily="2" charset="2"/>
              <a:buChar char="ü"/>
            </a:pPr>
            <a:r>
              <a:rPr lang="ru-RU" sz="1500" dirty="0">
                <a:solidFill>
                  <a:srgbClr val="0070C0"/>
                </a:solidFill>
              </a:rPr>
              <a:t>Наш выпускник </a:t>
            </a:r>
            <a:r>
              <a:rPr lang="ru-RU" sz="1500" b="1" dirty="0">
                <a:solidFill>
                  <a:srgbClr val="0070C0"/>
                </a:solidFill>
              </a:rPr>
              <a:t>Неровный Алексей</a:t>
            </a:r>
            <a:r>
              <a:rPr lang="ru-RU" sz="1500" dirty="0">
                <a:solidFill>
                  <a:srgbClr val="0070C0"/>
                </a:solidFill>
              </a:rPr>
              <a:t>, закончил Академию гражданской авиации в СПб и летает первым пилотом лайнера А320, и другие</a:t>
            </a:r>
            <a:r>
              <a:rPr lang="ru-RU" sz="1500" dirty="0"/>
              <a:t>.</a:t>
            </a:r>
            <a:endParaRPr lang="ru-RU" dirty="0"/>
          </a:p>
        </p:txBody>
      </p:sp>
      <p:sp>
        <p:nvSpPr>
          <p:cNvPr id="13" name="Номер слайда 3">
            <a:extLst>
              <a:ext uri="{FF2B5EF4-FFF2-40B4-BE49-F238E27FC236}">
                <a16:creationId xmlns:a16="http://schemas.microsoft.com/office/drawing/2014/main" id="{650587F2-6A5C-4346-AD2F-C747EB2D9BC8}"/>
              </a:ext>
            </a:extLst>
          </p:cNvPr>
          <p:cNvSpPr txBox="1">
            <a:spLocks/>
          </p:cNvSpPr>
          <p:nvPr/>
        </p:nvSpPr>
        <p:spPr>
          <a:xfrm>
            <a:off x="9124683" y="623361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>
                <a:solidFill>
                  <a:schemeClr val="bg1"/>
                </a:solidFill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1979540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58586" y="72896"/>
            <a:ext cx="593341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4F2270"/>
                </a:solidFill>
              </a:rPr>
              <a:t>ДОСТИЖЕНИЯ УЧАЩИХСЯ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879437" y="1791120"/>
            <a:ext cx="3552517" cy="224676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C00000"/>
                </a:solidFill>
              </a:rPr>
              <a:t>Основные достижения за 5 лет </a:t>
            </a:r>
          </a:p>
          <a:p>
            <a:r>
              <a:rPr lang="ru-RU" sz="1400" b="1" dirty="0">
                <a:solidFill>
                  <a:srgbClr val="C00000"/>
                </a:solidFill>
              </a:rPr>
              <a:t>(включая дистанционное обучение):</a:t>
            </a:r>
          </a:p>
          <a:p>
            <a:r>
              <a:rPr lang="ru-RU" sz="1400" b="1" dirty="0">
                <a:solidFill>
                  <a:schemeClr val="accent5">
                    <a:lumMod val="75000"/>
                  </a:schemeClr>
                </a:solidFill>
              </a:rPr>
              <a:t>Командные победы в соревнованиях: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chemeClr val="accent5">
                    <a:lumMod val="75000"/>
                  </a:schemeClr>
                </a:solidFill>
              </a:rPr>
              <a:t>международный уровень -1 победа;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chemeClr val="accent5">
                    <a:lumMod val="75000"/>
                  </a:schemeClr>
                </a:solidFill>
              </a:rPr>
              <a:t>всероссийский -11 побед;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chemeClr val="accent5">
                    <a:lumMod val="75000"/>
                  </a:schemeClr>
                </a:solidFill>
              </a:rPr>
              <a:t>городской уровень – 15 побед.</a:t>
            </a:r>
          </a:p>
          <a:p>
            <a:r>
              <a:rPr lang="ru-RU" sz="1400" b="1" dirty="0">
                <a:solidFill>
                  <a:schemeClr val="accent5">
                    <a:lumMod val="75000"/>
                  </a:schemeClr>
                </a:solidFill>
              </a:rPr>
              <a:t>Личные победы в соревнованиях: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accent5">
                    <a:lumMod val="75000"/>
                  </a:schemeClr>
                </a:solidFill>
              </a:rPr>
              <a:t>международный уровень -1 победа;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accent5">
                    <a:lumMod val="75000"/>
                  </a:schemeClr>
                </a:solidFill>
              </a:rPr>
              <a:t>всероссийский - 8 побед;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accent5">
                    <a:lumMod val="75000"/>
                  </a:schemeClr>
                </a:solidFill>
              </a:rPr>
              <a:t>городской уровень – 28 побед.</a:t>
            </a:r>
            <a:endParaRPr lang="ru-RU" sz="1400" b="0" i="0" dirty="0">
              <a:solidFill>
                <a:schemeClr val="accent5">
                  <a:lumMod val="75000"/>
                </a:schemeClr>
              </a:solidFill>
              <a:effectLst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7" t="13571"/>
          <a:stretch/>
        </p:blipFill>
        <p:spPr>
          <a:xfrm>
            <a:off x="6515835" y="1791121"/>
            <a:ext cx="3433685" cy="2308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81" y="3167421"/>
            <a:ext cx="2422096" cy="35294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78" y="1766804"/>
            <a:ext cx="1064846" cy="1033527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183" y="4171645"/>
            <a:ext cx="1838241" cy="2591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045" y="4244524"/>
            <a:ext cx="1734873" cy="25433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146164" y="757833"/>
            <a:ext cx="11849722" cy="954107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70C0"/>
                </a:solidFill>
              </a:rPr>
              <a:t>В России с 1993 года проводятся Первенства для юных пилотов 12-18 лет. Они собирают до 100 участников из многих регионов России. В Санкт-Петербурге проводятся четыре городских детско-юношеских соревнования в год. </a:t>
            </a:r>
            <a:r>
              <a:rPr lang="ru-RU" sz="1400" dirty="0" err="1">
                <a:solidFill>
                  <a:srgbClr val="0070C0"/>
                </a:solidFill>
              </a:rPr>
              <a:t>Собетов</a:t>
            </a:r>
            <a:r>
              <a:rPr lang="ru-RU" sz="1400" dirty="0">
                <a:solidFill>
                  <a:srgbClr val="0070C0"/>
                </a:solidFill>
              </a:rPr>
              <a:t> А.И. одним из первых в России начал обучать детей </a:t>
            </a:r>
            <a:r>
              <a:rPr lang="ru-RU" sz="1400" dirty="0" err="1">
                <a:solidFill>
                  <a:srgbClr val="0070C0"/>
                </a:solidFill>
              </a:rPr>
              <a:t>парапланеризму</a:t>
            </a:r>
            <a:r>
              <a:rPr lang="ru-RU" sz="1400" dirty="0">
                <a:solidFill>
                  <a:srgbClr val="0070C0"/>
                </a:solidFill>
              </a:rPr>
              <a:t>. Более чем 15 лет совершенствовалась уникальная методика обучения. За это время А.И. </a:t>
            </a:r>
            <a:r>
              <a:rPr lang="ru-RU" sz="1400" dirty="0" err="1">
                <a:solidFill>
                  <a:srgbClr val="0070C0"/>
                </a:solidFill>
              </a:rPr>
              <a:t>Собетовым</a:t>
            </a:r>
            <a:r>
              <a:rPr lang="ru-RU" sz="1400" dirty="0">
                <a:solidFill>
                  <a:srgbClr val="0070C0"/>
                </a:solidFill>
              </a:rPr>
              <a:t> подготовлен ряд спортсменов высокой квалификации, призеров и победителей крупных российских и международных соревнований.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452" y="4220231"/>
            <a:ext cx="1773394" cy="2476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555" y="4220231"/>
            <a:ext cx="1782970" cy="25433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189" y="4220231"/>
            <a:ext cx="1757644" cy="259189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525" y="1755152"/>
            <a:ext cx="1819393" cy="2397574"/>
          </a:xfrm>
          <a:prstGeom prst="rect">
            <a:avLst/>
          </a:prstGeom>
        </p:spPr>
      </p:pic>
      <p:sp>
        <p:nvSpPr>
          <p:cNvPr id="14" name="Номер слайда 3">
            <a:extLst>
              <a:ext uri="{FF2B5EF4-FFF2-40B4-BE49-F238E27FC236}">
                <a16:creationId xmlns:a16="http://schemas.microsoft.com/office/drawing/2014/main" id="{650587F2-6A5C-4346-AD2F-C747EB2D9BC8}"/>
              </a:ext>
            </a:extLst>
          </p:cNvPr>
          <p:cNvSpPr txBox="1">
            <a:spLocks/>
          </p:cNvSpPr>
          <p:nvPr/>
        </p:nvSpPr>
        <p:spPr>
          <a:xfrm>
            <a:off x="9376372" y="629589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1" dirty="0">
                <a:solidFill>
                  <a:schemeClr val="tx1"/>
                </a:solidFill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3332402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2111" y1="74219" x2="12111" y2="74219"/>
                        <a14:foregroundMark x1="5222" y1="71484" x2="5222" y2="71484"/>
                        <a14:foregroundMark x1="3222" y1="60938" x2="3222" y2="60938"/>
                        <a14:foregroundMark x1="4000" y1="81250" x2="4000" y2="82422"/>
                        <a14:foregroundMark x1="2111" y1="91406" x2="2111" y2="93359"/>
                        <a14:foregroundMark x1="19556" y1="97656" x2="19556" y2="97656"/>
                        <a14:foregroundMark x1="76778" y1="96094" x2="76778" y2="960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6772"/>
          <a:stretch/>
        </p:blipFill>
        <p:spPr>
          <a:xfrm>
            <a:off x="16834" y="4506758"/>
            <a:ext cx="12192000" cy="235124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565900" y="112824"/>
            <a:ext cx="56261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4F2270"/>
                </a:solidFill>
              </a:rPr>
              <a:t>ДОСТИЖЕНИЯ КОЛЛЕКТИВА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379" y="685234"/>
            <a:ext cx="3538705" cy="50421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TextBox 23"/>
          <p:cNvSpPr txBox="1"/>
          <p:nvPr/>
        </p:nvSpPr>
        <p:spPr>
          <a:xfrm>
            <a:off x="4165379" y="5812650"/>
            <a:ext cx="3454725" cy="815608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rgbClr val="0070C0"/>
                </a:solidFill>
              </a:rPr>
              <a:t>В 2022 году детскому объединению</a:t>
            </a:r>
          </a:p>
          <a:p>
            <a:pPr algn="ctr"/>
            <a:r>
              <a:rPr lang="ru-RU" sz="1200" dirty="0">
                <a:solidFill>
                  <a:srgbClr val="0070C0"/>
                </a:solidFill>
              </a:rPr>
              <a:t> «</a:t>
            </a:r>
            <a:r>
              <a:rPr lang="ru-RU" sz="1200" dirty="0" err="1">
                <a:solidFill>
                  <a:srgbClr val="0070C0"/>
                </a:solidFill>
              </a:rPr>
              <a:t>Парапланеризм</a:t>
            </a:r>
            <a:r>
              <a:rPr lang="ru-RU" sz="1200" dirty="0">
                <a:solidFill>
                  <a:srgbClr val="0070C0"/>
                </a:solidFill>
              </a:rPr>
              <a:t>» под руководством А.И. </a:t>
            </a:r>
            <a:r>
              <a:rPr lang="ru-RU" sz="1200" dirty="0" err="1">
                <a:solidFill>
                  <a:srgbClr val="0070C0"/>
                </a:solidFill>
              </a:rPr>
              <a:t>Собетова</a:t>
            </a:r>
            <a:r>
              <a:rPr lang="ru-RU" sz="1200" dirty="0">
                <a:solidFill>
                  <a:srgbClr val="0070C0"/>
                </a:solidFill>
              </a:rPr>
              <a:t> присвоено звание </a:t>
            </a:r>
          </a:p>
          <a:p>
            <a:pPr algn="ctr"/>
            <a:r>
              <a:rPr lang="ru-RU" sz="1100" b="1" dirty="0">
                <a:solidFill>
                  <a:srgbClr val="0070C0"/>
                </a:solidFill>
              </a:rPr>
              <a:t>«Образцовый детский коллектив Санкт-Петербурга»</a:t>
            </a: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39" y="697599"/>
            <a:ext cx="3448167" cy="49855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354630" y="5785314"/>
            <a:ext cx="3380584" cy="954107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solidFill>
                  <a:srgbClr val="0070C0"/>
                </a:solidFill>
              </a:rPr>
              <a:t>В 2018 году «Методика раннего обучения детей парапланерному спорту» </a:t>
            </a:r>
          </a:p>
          <a:p>
            <a:pPr algn="ctr"/>
            <a:r>
              <a:rPr lang="ru-RU" sz="1100" dirty="0">
                <a:solidFill>
                  <a:srgbClr val="0070C0"/>
                </a:solidFill>
              </a:rPr>
              <a:t>стала</a:t>
            </a:r>
            <a:r>
              <a:rPr lang="ru-RU" sz="1100" b="1" dirty="0">
                <a:solidFill>
                  <a:srgbClr val="0070C0"/>
                </a:solidFill>
              </a:rPr>
              <a:t> победителем </a:t>
            </a:r>
            <a:r>
              <a:rPr lang="ru-RU" sz="1100" dirty="0">
                <a:solidFill>
                  <a:srgbClr val="0070C0"/>
                </a:solidFill>
              </a:rPr>
              <a:t>фестиваля-конкурса лучших практик дополнительного образования СПб</a:t>
            </a:r>
          </a:p>
          <a:p>
            <a:pPr algn="ctr"/>
            <a:r>
              <a:rPr lang="ru-RU" sz="1200" b="1" dirty="0">
                <a:solidFill>
                  <a:srgbClr val="0070C0"/>
                </a:solidFill>
              </a:rPr>
              <a:t> «Вершины мастерства»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2392" y="877447"/>
            <a:ext cx="3288067" cy="484990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222392" y="5822378"/>
            <a:ext cx="3601893" cy="830997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dirty="0" err="1">
                <a:solidFill>
                  <a:srgbClr val="0070C0"/>
                </a:solidFill>
              </a:rPr>
              <a:t>Собетов</a:t>
            </a:r>
            <a:r>
              <a:rPr lang="ru-RU" sz="1200" dirty="0">
                <a:solidFill>
                  <a:srgbClr val="0070C0"/>
                </a:solidFill>
              </a:rPr>
              <a:t> А.И. награжден премией</a:t>
            </a:r>
          </a:p>
          <a:p>
            <a:pPr algn="ctr"/>
            <a:r>
              <a:rPr lang="ru-RU" sz="1200" b="1" dirty="0">
                <a:solidFill>
                  <a:srgbClr val="0070C0"/>
                </a:solidFill>
              </a:rPr>
              <a:t> «Лучший педагог дополнительного образования </a:t>
            </a:r>
            <a:r>
              <a:rPr lang="ru-RU" sz="1200" dirty="0">
                <a:solidFill>
                  <a:srgbClr val="0070C0"/>
                </a:solidFill>
              </a:rPr>
              <a:t>государственного образовательного учреждения Санкт-Петербурга»</a:t>
            </a:r>
          </a:p>
        </p:txBody>
      </p:sp>
      <p:sp>
        <p:nvSpPr>
          <p:cNvPr id="11" name="Номер слайда 3">
            <a:extLst>
              <a:ext uri="{FF2B5EF4-FFF2-40B4-BE49-F238E27FC236}">
                <a16:creationId xmlns:a16="http://schemas.microsoft.com/office/drawing/2014/main" id="{650587F2-6A5C-4346-AD2F-C747EB2D9BC8}"/>
              </a:ext>
            </a:extLst>
          </p:cNvPr>
          <p:cNvSpPr txBox="1">
            <a:spLocks/>
          </p:cNvSpPr>
          <p:nvPr/>
        </p:nvSpPr>
        <p:spPr>
          <a:xfrm>
            <a:off x="9448800" y="637429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CFD8FD0-37AA-416C-97F0-7C24A9C16CEC}" type="slidenum">
              <a:rPr lang="ru-RU" sz="1600" b="1" smtClean="0">
                <a:solidFill>
                  <a:schemeClr val="bg1"/>
                </a:solidFill>
              </a:rPr>
              <a:pPr/>
              <a:t>14</a:t>
            </a:fld>
            <a:endParaRPr lang="ru-RU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823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79"/>
          <a:stretch/>
        </p:blipFill>
        <p:spPr>
          <a:xfrm>
            <a:off x="0" y="0"/>
            <a:ext cx="13074869" cy="68633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5103" y="3768192"/>
            <a:ext cx="4553607" cy="1815882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000" b="1" dirty="0"/>
              <a:t>В оформлении презентации использованы авторские  фотографии </a:t>
            </a:r>
          </a:p>
          <a:p>
            <a:r>
              <a:rPr lang="ru-RU" sz="2000" b="1" dirty="0"/>
              <a:t>Андрея Ивановича </a:t>
            </a:r>
            <a:r>
              <a:rPr lang="ru-RU" sz="2000" b="1" dirty="0" err="1"/>
              <a:t>Собетова</a:t>
            </a:r>
            <a:endParaRPr lang="ru-RU" sz="2000" b="1" dirty="0"/>
          </a:p>
          <a:p>
            <a:r>
              <a:rPr lang="ru-RU" dirty="0"/>
              <a:t>Ссылка на архив фото: </a:t>
            </a:r>
            <a:r>
              <a:rPr lang="en-US" dirty="0">
                <a:hlinkClick r:id="rId4"/>
              </a:rPr>
              <a:t>http://www.paragliding.spb.ru/photo/</a:t>
            </a:r>
            <a:endParaRPr lang="ru-RU" dirty="0"/>
          </a:p>
          <a:p>
            <a:r>
              <a:rPr lang="ru-RU" sz="1600" dirty="0"/>
              <a:t>ГБНОУ СПбГЦДТТ 2023 г.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853"/>
          <a:stretch/>
        </p:blipFill>
        <p:spPr>
          <a:xfrm>
            <a:off x="8395149" y="132991"/>
            <a:ext cx="4569714" cy="2891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8395149" y="3055402"/>
            <a:ext cx="4679720" cy="954107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</a:rPr>
              <a:t>В 2019 году </a:t>
            </a:r>
          </a:p>
          <a:p>
            <a:pPr algn="ctr"/>
            <a:r>
              <a:rPr lang="ru-RU" sz="1400" b="1" dirty="0">
                <a:solidFill>
                  <a:schemeClr val="bg1"/>
                </a:solidFill>
              </a:rPr>
              <a:t>А.И. </a:t>
            </a:r>
            <a:r>
              <a:rPr lang="ru-RU" sz="1400" b="1" dirty="0" err="1">
                <a:solidFill>
                  <a:schemeClr val="bg1"/>
                </a:solidFill>
              </a:rPr>
              <a:t>Собетов</a:t>
            </a:r>
            <a:r>
              <a:rPr lang="ru-RU" sz="1400" b="1" dirty="0">
                <a:solidFill>
                  <a:schemeClr val="bg1"/>
                </a:solidFill>
              </a:rPr>
              <a:t> награжден почетной медалью и дипломом Международной авиационной федерации </a:t>
            </a:r>
            <a:r>
              <a:rPr lang="en-US" sz="1400" b="1" dirty="0">
                <a:solidFill>
                  <a:schemeClr val="bg1"/>
                </a:solidFill>
              </a:rPr>
              <a:t>(FAI)</a:t>
            </a:r>
            <a:r>
              <a:rPr lang="ru-RU" sz="1400" b="1" dirty="0">
                <a:solidFill>
                  <a:schemeClr val="bg1"/>
                </a:solidFill>
              </a:rPr>
              <a:t> </a:t>
            </a:r>
            <a:r>
              <a:rPr lang="en-US" sz="1400" b="1" dirty="0">
                <a:solidFill>
                  <a:schemeClr val="bg1"/>
                </a:solidFill>
              </a:rPr>
              <a:t> </a:t>
            </a:r>
            <a:r>
              <a:rPr lang="ru-RU" sz="1400" b="1" dirty="0">
                <a:solidFill>
                  <a:schemeClr val="bg1"/>
                </a:solidFill>
              </a:rPr>
              <a:t>за развитие юношеского спорта</a:t>
            </a:r>
          </a:p>
        </p:txBody>
      </p:sp>
      <p:sp>
        <p:nvSpPr>
          <p:cNvPr id="6" name="Номер слайда 3">
            <a:extLst>
              <a:ext uri="{FF2B5EF4-FFF2-40B4-BE49-F238E27FC236}">
                <a16:creationId xmlns:a16="http://schemas.microsoft.com/office/drawing/2014/main" id="{650587F2-6A5C-4346-AD2F-C747EB2D9BC8}"/>
              </a:ext>
            </a:extLst>
          </p:cNvPr>
          <p:cNvSpPr txBox="1">
            <a:spLocks/>
          </p:cNvSpPr>
          <p:nvPr/>
        </p:nvSpPr>
        <p:spPr>
          <a:xfrm>
            <a:off x="10136864" y="633097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>
                <a:solidFill>
                  <a:schemeClr val="bg1"/>
                </a:solidFill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40971689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13154" y="688379"/>
            <a:ext cx="1177884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Парапланеризм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b="1" dirty="0">
                <a:solidFill>
                  <a:srgbClr val="0070C0"/>
                </a:solidFill>
              </a:rPr>
              <a:t>– </a:t>
            </a:r>
            <a:r>
              <a:rPr lang="ru-RU" sz="2000" b="1" dirty="0">
                <a:solidFill>
                  <a:srgbClr val="0070C0"/>
                </a:solidFill>
              </a:rPr>
              <a:t>это не только сложное направление детского технического творчества, но и технический авиационный вид спорта наряду с самолетным, планерным и дельтапланерными видами спорта, требующий освоения сложных технических и спортивных дисциплин:</a:t>
            </a:r>
          </a:p>
          <a:p>
            <a:endParaRPr lang="ru-RU" sz="2000" b="1" dirty="0">
              <a:solidFill>
                <a:srgbClr val="0070C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50930" y="1752600"/>
            <a:ext cx="3592341" cy="4275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b="1" dirty="0"/>
              <a:t>        </a:t>
            </a:r>
            <a:r>
              <a:rPr lang="ru-RU" sz="2000" b="1" dirty="0"/>
              <a:t>Спортивные дисциплины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15745" y="2283808"/>
            <a:ext cx="3592341" cy="1803302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000" b="1" dirty="0">
                <a:ln w="11430"/>
                <a:solidFill>
                  <a:schemeClr val="accent5">
                    <a:lumMod val="75000"/>
                  </a:schemeClr>
                </a:solidFill>
              </a:rPr>
              <a:t>Кросс-кантри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000" b="1" dirty="0" err="1">
                <a:ln w="11430"/>
                <a:solidFill>
                  <a:schemeClr val="accent5">
                    <a:lumMod val="75000"/>
                  </a:schemeClr>
                </a:solidFill>
              </a:rPr>
              <a:t>Аэробатика</a:t>
            </a:r>
            <a:endParaRPr lang="ru-RU" sz="2000" b="1" dirty="0">
              <a:ln w="11430"/>
              <a:solidFill>
                <a:schemeClr val="accent5">
                  <a:lumMod val="75000"/>
                </a:schemeClr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000" b="1" dirty="0">
                <a:ln w="11430"/>
                <a:solidFill>
                  <a:schemeClr val="accent5">
                    <a:lumMod val="75000"/>
                  </a:schemeClr>
                </a:solidFill>
              </a:rPr>
              <a:t>Полет на точность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000" b="1" dirty="0">
                <a:ln w="11430"/>
                <a:solidFill>
                  <a:schemeClr val="accent5">
                    <a:lumMod val="75000"/>
                  </a:schemeClr>
                </a:solidFill>
              </a:rPr>
              <a:t>Скоростное парение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000" b="1" dirty="0" err="1">
                <a:ln w="11430"/>
                <a:solidFill>
                  <a:schemeClr val="accent5">
                    <a:lumMod val="75000"/>
                  </a:schemeClr>
                </a:solidFill>
              </a:rPr>
              <a:t>Спидглайдинг</a:t>
            </a:r>
            <a:endParaRPr lang="ru-RU" sz="2000" b="1" dirty="0">
              <a:ln w="11430"/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184827" y="1752600"/>
            <a:ext cx="3868551" cy="42757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400" b="1" dirty="0"/>
              <a:t>     </a:t>
            </a:r>
            <a:r>
              <a:rPr lang="ru-RU" sz="2000" b="1" dirty="0"/>
              <a:t>Технические дисциплины</a:t>
            </a:r>
            <a:endParaRPr lang="ru-RU" sz="2400" b="1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142205" y="2283808"/>
            <a:ext cx="3868552" cy="1903265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b="1" dirty="0">
                <a:ln w="11430"/>
                <a:solidFill>
                  <a:schemeClr val="accent6">
                    <a:lumMod val="50000"/>
                  </a:schemeClr>
                </a:solidFill>
              </a:rPr>
              <a:t>Геометрические и технические характеристики летательных аппаратов</a:t>
            </a:r>
            <a:endParaRPr lang="ru-RU" sz="1600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lvl="0" indent="-28575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b="1" dirty="0">
                <a:ln w="11430"/>
                <a:solidFill>
                  <a:schemeClr val="accent6">
                    <a:lumMod val="50000"/>
                  </a:schemeClr>
                </a:solidFill>
              </a:rPr>
              <a:t>Аэродинамика</a:t>
            </a:r>
          </a:p>
          <a:p>
            <a:pPr marL="285750" lvl="0" indent="-28575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b="1" dirty="0">
                <a:ln w="11430"/>
                <a:solidFill>
                  <a:schemeClr val="accent6">
                    <a:lumMod val="50000"/>
                  </a:schemeClr>
                </a:solidFill>
              </a:rPr>
              <a:t>Аэрология</a:t>
            </a:r>
          </a:p>
          <a:p>
            <a:pPr marL="285750" lvl="0" indent="-28575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b="1" dirty="0">
                <a:ln w="11430"/>
                <a:solidFill>
                  <a:schemeClr val="accent6">
                    <a:lumMod val="50000"/>
                  </a:schemeClr>
                </a:solidFill>
              </a:rPr>
              <a:t>Теория полёта</a:t>
            </a:r>
          </a:p>
          <a:p>
            <a:pPr marL="285750" lvl="0" indent="-28575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b="1" dirty="0">
                <a:ln w="11430"/>
                <a:solidFill>
                  <a:schemeClr val="accent6">
                    <a:lumMod val="50000"/>
                  </a:schemeClr>
                </a:solidFill>
              </a:rPr>
              <a:t>Авиационное приборное и</a:t>
            </a:r>
            <a:endParaRPr lang="en-US" sz="1600" b="1" dirty="0">
              <a:ln w="11430"/>
              <a:solidFill>
                <a:schemeClr val="accent6">
                  <a:lumMod val="50000"/>
                </a:schemeClr>
              </a:solidFill>
            </a:endParaRPr>
          </a:p>
          <a:p>
            <a:pPr marL="285750" lvl="0" indent="-28575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b="1" dirty="0">
                <a:ln w="11430"/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b="1" dirty="0" err="1">
                <a:ln w="11430"/>
                <a:solidFill>
                  <a:schemeClr val="accent6">
                    <a:lumMod val="50000"/>
                  </a:schemeClr>
                </a:solidFill>
              </a:rPr>
              <a:t>радиообрудование</a:t>
            </a:r>
            <a:endParaRPr lang="ru-RU" sz="1600" b="1" dirty="0">
              <a:ln w="11430"/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6670" y="1842390"/>
            <a:ext cx="3506795" cy="2344683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30" y="4193907"/>
            <a:ext cx="3503284" cy="2422941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748" y="4293871"/>
            <a:ext cx="3840630" cy="2427604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669" y="4339303"/>
            <a:ext cx="3506795" cy="2336739"/>
          </a:xfrm>
          <a:prstGeom prst="rect">
            <a:avLst/>
          </a:prstGeom>
          <a:effectLst/>
        </p:spPr>
      </p:pic>
      <p:sp>
        <p:nvSpPr>
          <p:cNvPr id="12" name="Номер слайда 3">
            <a:extLst>
              <a:ext uri="{FF2B5EF4-FFF2-40B4-BE49-F238E27FC236}">
                <a16:creationId xmlns:a16="http://schemas.microsoft.com/office/drawing/2014/main" id="{650587F2-6A5C-4346-AD2F-C747EB2D9BC8}"/>
              </a:ext>
            </a:extLst>
          </p:cNvPr>
          <p:cNvSpPr txBox="1">
            <a:spLocks/>
          </p:cNvSpPr>
          <p:nvPr/>
        </p:nvSpPr>
        <p:spPr>
          <a:xfrm>
            <a:off x="936355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>
                <a:solidFill>
                  <a:schemeClr val="tx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2283685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77BBB68-FCAF-4D44-9CA5-97CFE9A154E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CFD8FD0-37AA-416C-97F0-7C24A9C16CEC}" type="slidenum">
              <a:rPr lang="ru-RU" smtClean="0"/>
              <a:pPr/>
              <a:t>3</a:t>
            </a:fld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2111" y1="74219" x2="12111" y2="74219"/>
                        <a14:foregroundMark x1="5222" y1="71484" x2="5222" y2="71484"/>
                        <a14:foregroundMark x1="3222" y1="60938" x2="3222" y2="60938"/>
                        <a14:foregroundMark x1="4000" y1="81250" x2="4000" y2="82422"/>
                        <a14:foregroundMark x1="2111" y1="91406" x2="2111" y2="93359"/>
                        <a14:foregroundMark x1="19556" y1="97656" x2="19556" y2="97656"/>
                        <a14:foregroundMark x1="76778" y1="96094" x2="76778" y2="960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6772"/>
          <a:stretch/>
        </p:blipFill>
        <p:spPr>
          <a:xfrm>
            <a:off x="0" y="4506758"/>
            <a:ext cx="12192000" cy="235124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723072" y="577280"/>
            <a:ext cx="732024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268288"/>
            <a:r>
              <a:rPr lang="ru-RU" sz="1300" b="1" dirty="0">
                <a:solidFill>
                  <a:schemeClr val="accent5">
                    <a:lumMod val="75000"/>
                  </a:schemeClr>
                </a:solidFill>
              </a:rPr>
              <a:t>     </a:t>
            </a:r>
            <a:r>
              <a:rPr lang="ru-RU" sz="1400" dirty="0">
                <a:solidFill>
                  <a:schemeClr val="accent5">
                    <a:lumMod val="75000"/>
                  </a:schemeClr>
                </a:solidFill>
              </a:rPr>
              <a:t>До недавнего времени возраст начала занятий по парапланерному спорту в мире составлял 16 лет. Согласно рекомендациям Международной авиационной федерации 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(FAI)</a:t>
            </a:r>
            <a:r>
              <a:rPr lang="ru-RU" sz="1400" dirty="0">
                <a:solidFill>
                  <a:schemeClr val="accent5">
                    <a:lumMod val="75000"/>
                  </a:schemeClr>
                </a:solidFill>
              </a:rPr>
              <a:t> , по инициативе России, с марта 2017 года минимальный возраст начала занятий парапланеризмом был понижен до 12 лет. В данной практике заключен опыт обучения 10-летних детей, реализуемый с 1993 года. </a:t>
            </a:r>
          </a:p>
          <a:p>
            <a:pPr algn="just" defTabSz="268288"/>
            <a:r>
              <a:rPr lang="ru-RU" sz="1400" dirty="0">
                <a:solidFill>
                  <a:schemeClr val="accent5">
                    <a:lumMod val="75000"/>
                  </a:schemeClr>
                </a:solidFill>
              </a:rPr>
              <a:t>	Такое обучение стало возможным благодаря разработанной инновационной </a:t>
            </a:r>
            <a:r>
              <a:rPr lang="ru-RU" sz="1400" dirty="0">
                <a:solidFill>
                  <a:srgbClr val="C00000"/>
                </a:solidFill>
              </a:rPr>
              <a:t>«Методике раннего обучения детей </a:t>
            </a:r>
            <a:r>
              <a:rPr lang="ru-RU" sz="1400" dirty="0" err="1">
                <a:solidFill>
                  <a:srgbClr val="C00000"/>
                </a:solidFill>
              </a:rPr>
              <a:t>парапланерному</a:t>
            </a:r>
            <a:r>
              <a:rPr lang="ru-RU" sz="1400" dirty="0">
                <a:solidFill>
                  <a:srgbClr val="C00000"/>
                </a:solidFill>
              </a:rPr>
              <a:t> спорту», </a:t>
            </a:r>
            <a:r>
              <a:rPr lang="ru-RU" sz="1400" dirty="0">
                <a:solidFill>
                  <a:schemeClr val="accent5">
                    <a:lumMod val="75000"/>
                  </a:schemeClr>
                </a:solidFill>
              </a:rPr>
              <a:t> которая вошла в авторскую программу А.И. </a:t>
            </a:r>
            <a:r>
              <a:rPr lang="ru-RU" sz="1400" dirty="0" err="1">
                <a:solidFill>
                  <a:schemeClr val="accent5">
                    <a:lumMod val="75000"/>
                  </a:schemeClr>
                </a:solidFill>
              </a:rPr>
              <a:t>Собетова</a:t>
            </a:r>
            <a:r>
              <a:rPr lang="ru-RU" sz="1400" dirty="0">
                <a:solidFill>
                  <a:schemeClr val="accent5">
                    <a:lumMod val="75000"/>
                  </a:schemeClr>
                </a:solidFill>
              </a:rPr>
              <a:t> «Парапланеризм», реализуемую в ГБНОУ СПбГЦДТТ.  Данная образовательная практика полностью соответствует рекомендациям ОФ СЛА России.  </a:t>
            </a:r>
          </a:p>
          <a:p>
            <a:pPr algn="just" defTabSz="268288"/>
            <a:r>
              <a:rPr lang="ru-RU" sz="1400" dirty="0">
                <a:solidFill>
                  <a:schemeClr val="accent5">
                    <a:lumMod val="75000"/>
                  </a:schemeClr>
                </a:solidFill>
              </a:rPr>
              <a:t>	</a:t>
            </a:r>
          </a:p>
        </p:txBody>
      </p:sp>
      <p:pic>
        <p:nvPicPr>
          <p:cNvPr id="9" name="Рисунок 8" descr="C:\Шаров А.В\Программы 22-23\Т И Т У Л Ы\СКАНЫ с нашей печатью\СТО  ОП\Параплан.jpg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53" t="5528" r="5587" b="14796"/>
          <a:stretch/>
        </p:blipFill>
        <p:spPr bwMode="auto">
          <a:xfrm>
            <a:off x="319899" y="253519"/>
            <a:ext cx="3036066" cy="391578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/>
          <a:srcRect b="2756"/>
          <a:stretch/>
        </p:blipFill>
        <p:spPr>
          <a:xfrm>
            <a:off x="1111623" y="2070019"/>
            <a:ext cx="3576357" cy="4651456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4755728" y="113627"/>
            <a:ext cx="7320244" cy="5122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Зачем начинать с 10 лет?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8493351" y="3136368"/>
            <a:ext cx="3582620" cy="3647435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4788383" y="3140508"/>
            <a:ext cx="3636831" cy="3659911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4874174" y="3096396"/>
            <a:ext cx="3394398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+</a:t>
            </a:r>
            <a:r>
              <a:rPr 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</a:rPr>
              <a:t>Привлечение детей к спорту, создание положительной мотивации на результат;</a:t>
            </a:r>
          </a:p>
          <a:p>
            <a:pPr algn="just"/>
            <a:r>
              <a:rPr lang="ru-RU" sz="2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+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</a:rPr>
              <a:t>Направление энергии молодежи, ее склонности к риску в социально приемлемое русло, формирование адекватного отношения к смелости и осторожности;</a:t>
            </a:r>
          </a:p>
          <a:p>
            <a:pPr algn="just"/>
            <a:r>
              <a:rPr lang="ru-RU" sz="2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+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</a:rPr>
              <a:t>Развитие социально значимых качеств (ответственность, целеустремленность, терпение)  и коммуникативных навыков;</a:t>
            </a:r>
          </a:p>
          <a:p>
            <a:pPr algn="just"/>
            <a:r>
              <a:rPr lang="ru-RU" sz="2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+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</a:rPr>
              <a:t>Приобретение знаний и навыков, определяющих возможность в будущем достичь высоких спортивных результатов, связать свою жизнь со спортом;</a:t>
            </a:r>
          </a:p>
          <a:p>
            <a:pPr algn="just"/>
            <a:endParaRPr lang="ru-RU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788383" y="2597149"/>
            <a:ext cx="7254933" cy="49924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Плюсы  и результаты применения практики раннего обучения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489520" y="3096396"/>
            <a:ext cx="3479767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+</a:t>
            </a:r>
            <a:r>
              <a:rPr 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</a:rPr>
              <a:t>Подготовка из числа детей наставников, занимающихся с младшими ребятами, а в перспективе – будущих тренеров и инструкторов по парапланерному спорту;</a:t>
            </a:r>
          </a:p>
          <a:p>
            <a:pPr algn="just"/>
            <a:r>
              <a:rPr lang="ru-RU" sz="2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+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</a:rPr>
              <a:t>Передача достаточно большого объема знаний по аэродинамике, аэрологии, конструкции ЛА и овладение востребованными профессиями: инструктор, тандем-мастер, оператор буксировочного комплекса и другие смежные специальности;</a:t>
            </a:r>
          </a:p>
          <a:p>
            <a:pPr algn="just"/>
            <a:r>
              <a:rPr lang="ru-RU" sz="2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+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</a:rPr>
              <a:t>Получение подростками навыков пилота и парашютиста, необходимых для службы в вооруженных силах России.</a:t>
            </a:r>
          </a:p>
        </p:txBody>
      </p:sp>
      <p:sp>
        <p:nvSpPr>
          <p:cNvPr id="14" name="Номер слайда 3">
            <a:extLst>
              <a:ext uri="{FF2B5EF4-FFF2-40B4-BE49-F238E27FC236}">
                <a16:creationId xmlns:a16="http://schemas.microsoft.com/office/drawing/2014/main" id="{650587F2-6A5C-4346-AD2F-C747EB2D9BC8}"/>
              </a:ext>
            </a:extLst>
          </p:cNvPr>
          <p:cNvSpPr txBox="1">
            <a:spLocks/>
          </p:cNvSpPr>
          <p:nvPr/>
        </p:nvSpPr>
        <p:spPr>
          <a:xfrm>
            <a:off x="9300116" y="639717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>
                <a:solidFill>
                  <a:schemeClr val="tx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3033964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hueOff val="-2941338"/>
            <a:satOff val="-4091"/>
            <a:lumOff val="-1569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1647730" y="144988"/>
            <a:ext cx="1054426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4F2270"/>
                </a:solidFill>
              </a:rPr>
              <a:t>Специфика обучения по образовательной практике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43323" y="794176"/>
            <a:ext cx="121893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3D7FA7"/>
                </a:solidFill>
              </a:rPr>
              <a:t>Специфика обучения по данной методике  заключается в скрупулезном</a:t>
            </a:r>
            <a:r>
              <a:rPr lang="ru-RU" dirty="0"/>
              <a:t>, </a:t>
            </a:r>
            <a:r>
              <a:rPr lang="ru-RU" b="1" dirty="0">
                <a:solidFill>
                  <a:srgbClr val="3D7FA7"/>
                </a:solidFill>
              </a:rPr>
              <a:t>последовательном </a:t>
            </a:r>
          </a:p>
          <a:p>
            <a:pPr algn="ctr"/>
            <a:r>
              <a:rPr lang="ru-RU" b="1" dirty="0">
                <a:solidFill>
                  <a:srgbClr val="3D7FA7"/>
                </a:solidFill>
              </a:rPr>
              <a:t>и системном исполнении основных  принципов обучения:</a:t>
            </a:r>
          </a:p>
          <a:p>
            <a:pPr algn="ctr"/>
            <a:endParaRPr lang="ru-RU" b="1" dirty="0">
              <a:solidFill>
                <a:srgbClr val="3D7FA7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43323" y="1181556"/>
            <a:ext cx="1171958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>
              <a:solidFill>
                <a:srgbClr val="0070C0"/>
              </a:solidFill>
            </a:endParaRPr>
          </a:p>
          <a:p>
            <a:r>
              <a:rPr lang="ru-RU" sz="1600" b="1" dirty="0">
                <a:solidFill>
                  <a:srgbClr val="00B050"/>
                </a:solidFill>
              </a:rPr>
              <a:t>1.  Последовательность и постепенность </a:t>
            </a:r>
            <a:r>
              <a:rPr lang="ru-RU" sz="1600" dirty="0"/>
              <a:t>- </a:t>
            </a:r>
            <a:r>
              <a:rPr lang="ru-RU" sz="1400" dirty="0"/>
              <a:t>проводятся все 5 стадий обучения в полном объеме, но особое внимание уделяется стадиям начальной, наземной подготовки и подлетам.</a:t>
            </a:r>
          </a:p>
          <a:p>
            <a:r>
              <a:rPr lang="ru-RU" sz="1600" b="1" dirty="0">
                <a:solidFill>
                  <a:srgbClr val="00B050"/>
                </a:solidFill>
              </a:rPr>
              <a:t>2</a:t>
            </a:r>
            <a:r>
              <a:rPr lang="ru-RU" sz="1600" dirty="0">
                <a:solidFill>
                  <a:srgbClr val="00B050"/>
                </a:solidFill>
              </a:rPr>
              <a:t>.  </a:t>
            </a:r>
            <a:r>
              <a:rPr lang="ru-RU" sz="1600" b="1" dirty="0">
                <a:solidFill>
                  <a:srgbClr val="00B050"/>
                </a:solidFill>
              </a:rPr>
              <a:t>Спортивная селекция</a:t>
            </a:r>
            <a:r>
              <a:rPr lang="ru-RU" sz="1600" b="1" dirty="0"/>
              <a:t> </a:t>
            </a:r>
            <a:r>
              <a:rPr lang="ru-RU" sz="1600" dirty="0"/>
              <a:t>-  </a:t>
            </a:r>
            <a:r>
              <a:rPr lang="ru-RU" sz="1400" dirty="0"/>
              <a:t>на следующую стадию обучения переходят только те ребята, которые полностью освоили первый этап обучения.</a:t>
            </a:r>
          </a:p>
          <a:p>
            <a:endParaRPr lang="ru-RU" dirty="0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783" y="4670179"/>
            <a:ext cx="3235445" cy="1913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7" name="Группа 26"/>
          <p:cNvGrpSpPr/>
          <p:nvPr/>
        </p:nvGrpSpPr>
        <p:grpSpPr>
          <a:xfrm>
            <a:off x="7121563" y="2620556"/>
            <a:ext cx="5662108" cy="4201355"/>
            <a:chOff x="384720" y="1468152"/>
            <a:chExt cx="5395886" cy="4078706"/>
          </a:xfrm>
        </p:grpSpPr>
        <p:sp>
          <p:nvSpPr>
            <p:cNvPr id="28" name="Полилиния 27"/>
            <p:cNvSpPr/>
            <p:nvPr/>
          </p:nvSpPr>
          <p:spPr>
            <a:xfrm>
              <a:off x="2877904" y="1538575"/>
              <a:ext cx="1400845" cy="1498857"/>
            </a:xfrm>
            <a:custGeom>
              <a:avLst/>
              <a:gdLst>
                <a:gd name="connsiteX0" fmla="*/ 0 w 1498857"/>
                <a:gd name="connsiteY0" fmla="*/ 652003 h 1304005"/>
                <a:gd name="connsiteX1" fmla="*/ 326001 w 1498857"/>
                <a:gd name="connsiteY1" fmla="*/ 0 h 1304005"/>
                <a:gd name="connsiteX2" fmla="*/ 1172856 w 1498857"/>
                <a:gd name="connsiteY2" fmla="*/ 0 h 1304005"/>
                <a:gd name="connsiteX3" fmla="*/ 1498857 w 1498857"/>
                <a:gd name="connsiteY3" fmla="*/ 652003 h 1304005"/>
                <a:gd name="connsiteX4" fmla="*/ 1172856 w 1498857"/>
                <a:gd name="connsiteY4" fmla="*/ 1304005 h 1304005"/>
                <a:gd name="connsiteX5" fmla="*/ 326001 w 1498857"/>
                <a:gd name="connsiteY5" fmla="*/ 1304005 h 1304005"/>
                <a:gd name="connsiteX6" fmla="*/ 0 w 1498857"/>
                <a:gd name="connsiteY6" fmla="*/ 652003 h 1304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98857" h="1304005">
                  <a:moveTo>
                    <a:pt x="749428" y="0"/>
                  </a:moveTo>
                  <a:lnTo>
                    <a:pt x="1498857" y="283621"/>
                  </a:lnTo>
                  <a:lnTo>
                    <a:pt x="1498857" y="1020384"/>
                  </a:lnTo>
                  <a:lnTo>
                    <a:pt x="749428" y="1304005"/>
                  </a:lnTo>
                  <a:lnTo>
                    <a:pt x="0" y="1020384"/>
                  </a:lnTo>
                  <a:lnTo>
                    <a:pt x="0" y="283621"/>
                  </a:lnTo>
                  <a:lnTo>
                    <a:pt x="749428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41307" tIns="271672" rIns="241307" bIns="271672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50" b="1" kern="1200" dirty="0"/>
                <a:t>Принцип сознательности и активности</a:t>
              </a:r>
            </a:p>
          </p:txBody>
        </p:sp>
        <p:sp>
          <p:nvSpPr>
            <p:cNvPr id="29" name="Полилиния 28"/>
            <p:cNvSpPr/>
            <p:nvPr/>
          </p:nvSpPr>
          <p:spPr>
            <a:xfrm>
              <a:off x="4107882" y="1838347"/>
              <a:ext cx="1672724" cy="899314"/>
            </a:xfrm>
            <a:custGeom>
              <a:avLst/>
              <a:gdLst>
                <a:gd name="connsiteX0" fmla="*/ 0 w 1672724"/>
                <a:gd name="connsiteY0" fmla="*/ 0 h 899314"/>
                <a:gd name="connsiteX1" fmla="*/ 1672724 w 1672724"/>
                <a:gd name="connsiteY1" fmla="*/ 0 h 899314"/>
                <a:gd name="connsiteX2" fmla="*/ 1672724 w 1672724"/>
                <a:gd name="connsiteY2" fmla="*/ 899314 h 899314"/>
                <a:gd name="connsiteX3" fmla="*/ 0 w 1672724"/>
                <a:gd name="connsiteY3" fmla="*/ 899314 h 899314"/>
                <a:gd name="connsiteX4" fmla="*/ 0 w 1672724"/>
                <a:gd name="connsiteY4" fmla="*/ 0 h 899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724" h="899314">
                  <a:moveTo>
                    <a:pt x="0" y="0"/>
                  </a:moveTo>
                  <a:lnTo>
                    <a:pt x="1672724" y="0"/>
                  </a:lnTo>
                  <a:lnTo>
                    <a:pt x="1672724" y="899314"/>
                  </a:lnTo>
                  <a:lnTo>
                    <a:pt x="0" y="89931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lvl="0" algn="l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3600" kern="1200"/>
            </a:p>
          </p:txBody>
        </p:sp>
        <p:sp>
          <p:nvSpPr>
            <p:cNvPr id="35" name="Полилиния 34"/>
            <p:cNvSpPr/>
            <p:nvPr/>
          </p:nvSpPr>
          <p:spPr>
            <a:xfrm>
              <a:off x="1486107" y="1468152"/>
              <a:ext cx="1304005" cy="1498857"/>
            </a:xfrm>
            <a:custGeom>
              <a:avLst/>
              <a:gdLst>
                <a:gd name="connsiteX0" fmla="*/ 0 w 1498857"/>
                <a:gd name="connsiteY0" fmla="*/ 652003 h 1304005"/>
                <a:gd name="connsiteX1" fmla="*/ 326001 w 1498857"/>
                <a:gd name="connsiteY1" fmla="*/ 0 h 1304005"/>
                <a:gd name="connsiteX2" fmla="*/ 1172856 w 1498857"/>
                <a:gd name="connsiteY2" fmla="*/ 0 h 1304005"/>
                <a:gd name="connsiteX3" fmla="*/ 1498857 w 1498857"/>
                <a:gd name="connsiteY3" fmla="*/ 652003 h 1304005"/>
                <a:gd name="connsiteX4" fmla="*/ 1172856 w 1498857"/>
                <a:gd name="connsiteY4" fmla="*/ 1304005 h 1304005"/>
                <a:gd name="connsiteX5" fmla="*/ 326001 w 1498857"/>
                <a:gd name="connsiteY5" fmla="*/ 1304005 h 1304005"/>
                <a:gd name="connsiteX6" fmla="*/ 0 w 1498857"/>
                <a:gd name="connsiteY6" fmla="*/ 652003 h 1304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98857" h="1304005">
                  <a:moveTo>
                    <a:pt x="749428" y="0"/>
                  </a:moveTo>
                  <a:lnTo>
                    <a:pt x="1498857" y="283621"/>
                  </a:lnTo>
                  <a:lnTo>
                    <a:pt x="1498857" y="1020384"/>
                  </a:lnTo>
                  <a:lnTo>
                    <a:pt x="749428" y="1304005"/>
                  </a:lnTo>
                  <a:lnTo>
                    <a:pt x="0" y="1020384"/>
                  </a:lnTo>
                  <a:lnTo>
                    <a:pt x="0" y="283621"/>
                  </a:lnTo>
                  <a:lnTo>
                    <a:pt x="749428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1470669"/>
                <a:satOff val="-2046"/>
                <a:lumOff val="-784"/>
                <a:alphaOff val="0"/>
              </a:schemeClr>
            </a:fillRef>
            <a:effectRef idx="0">
              <a:schemeClr val="accent5">
                <a:hueOff val="-1470669"/>
                <a:satOff val="-2046"/>
                <a:lumOff val="-784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3207" tIns="233572" rIns="203207" bIns="233572" numCol="1" spcCol="1270" anchor="ctr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b="1" kern="1200" dirty="0"/>
                <a:t>Принцип систематичности</a:t>
              </a:r>
            </a:p>
          </p:txBody>
        </p:sp>
        <p:sp>
          <p:nvSpPr>
            <p:cNvPr id="36" name="Полилиния 35"/>
            <p:cNvSpPr/>
            <p:nvPr/>
          </p:nvSpPr>
          <p:spPr>
            <a:xfrm>
              <a:off x="2124925" y="2719348"/>
              <a:ext cx="1357965" cy="1498857"/>
            </a:xfrm>
            <a:custGeom>
              <a:avLst/>
              <a:gdLst>
                <a:gd name="connsiteX0" fmla="*/ 0 w 1498857"/>
                <a:gd name="connsiteY0" fmla="*/ 652003 h 1304005"/>
                <a:gd name="connsiteX1" fmla="*/ 326001 w 1498857"/>
                <a:gd name="connsiteY1" fmla="*/ 0 h 1304005"/>
                <a:gd name="connsiteX2" fmla="*/ 1172856 w 1498857"/>
                <a:gd name="connsiteY2" fmla="*/ 0 h 1304005"/>
                <a:gd name="connsiteX3" fmla="*/ 1498857 w 1498857"/>
                <a:gd name="connsiteY3" fmla="*/ 652003 h 1304005"/>
                <a:gd name="connsiteX4" fmla="*/ 1172856 w 1498857"/>
                <a:gd name="connsiteY4" fmla="*/ 1304005 h 1304005"/>
                <a:gd name="connsiteX5" fmla="*/ 326001 w 1498857"/>
                <a:gd name="connsiteY5" fmla="*/ 1304005 h 1304005"/>
                <a:gd name="connsiteX6" fmla="*/ 0 w 1498857"/>
                <a:gd name="connsiteY6" fmla="*/ 652003 h 1304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98857" h="1304005">
                  <a:moveTo>
                    <a:pt x="749428" y="0"/>
                  </a:moveTo>
                  <a:lnTo>
                    <a:pt x="1498857" y="283621"/>
                  </a:lnTo>
                  <a:lnTo>
                    <a:pt x="1498857" y="1020384"/>
                  </a:lnTo>
                  <a:lnTo>
                    <a:pt x="749428" y="1304005"/>
                  </a:lnTo>
                  <a:lnTo>
                    <a:pt x="0" y="1020384"/>
                  </a:lnTo>
                  <a:lnTo>
                    <a:pt x="0" y="283621"/>
                  </a:lnTo>
                  <a:lnTo>
                    <a:pt x="749428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2941338"/>
                <a:satOff val="-4091"/>
                <a:lumOff val="-1569"/>
                <a:alphaOff val="0"/>
              </a:schemeClr>
            </a:fillRef>
            <a:effectRef idx="0">
              <a:schemeClr val="accent5">
                <a:hueOff val="-2941338"/>
                <a:satOff val="-4091"/>
                <a:lumOff val="-1569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48927" tIns="279292" rIns="248927" bIns="279292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b="1" kern="1200" dirty="0"/>
                <a:t>Принцип наглядности</a:t>
              </a:r>
            </a:p>
          </p:txBody>
        </p:sp>
        <p:sp>
          <p:nvSpPr>
            <p:cNvPr id="37" name="Полилиния 36"/>
            <p:cNvSpPr/>
            <p:nvPr/>
          </p:nvSpPr>
          <p:spPr>
            <a:xfrm>
              <a:off x="384720" y="3110577"/>
              <a:ext cx="1618765" cy="899314"/>
            </a:xfrm>
            <a:custGeom>
              <a:avLst/>
              <a:gdLst>
                <a:gd name="connsiteX0" fmla="*/ 0 w 1618765"/>
                <a:gd name="connsiteY0" fmla="*/ 0 h 899314"/>
                <a:gd name="connsiteX1" fmla="*/ 1618765 w 1618765"/>
                <a:gd name="connsiteY1" fmla="*/ 0 h 899314"/>
                <a:gd name="connsiteX2" fmla="*/ 1618765 w 1618765"/>
                <a:gd name="connsiteY2" fmla="*/ 899314 h 899314"/>
                <a:gd name="connsiteX3" fmla="*/ 0 w 1618765"/>
                <a:gd name="connsiteY3" fmla="*/ 899314 h 899314"/>
                <a:gd name="connsiteX4" fmla="*/ 0 w 1618765"/>
                <a:gd name="connsiteY4" fmla="*/ 0 h 899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8765" h="899314">
                  <a:moveTo>
                    <a:pt x="0" y="0"/>
                  </a:moveTo>
                  <a:lnTo>
                    <a:pt x="1618765" y="0"/>
                  </a:lnTo>
                  <a:lnTo>
                    <a:pt x="1618765" y="899314"/>
                  </a:lnTo>
                  <a:lnTo>
                    <a:pt x="0" y="89931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lvl="0" algn="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3600" kern="1200"/>
            </a:p>
          </p:txBody>
        </p:sp>
        <p:sp>
          <p:nvSpPr>
            <p:cNvPr id="38" name="Полилиния 37"/>
            <p:cNvSpPr/>
            <p:nvPr/>
          </p:nvSpPr>
          <p:spPr>
            <a:xfrm>
              <a:off x="3570682" y="2800265"/>
              <a:ext cx="1304005" cy="1498857"/>
            </a:xfrm>
            <a:custGeom>
              <a:avLst/>
              <a:gdLst>
                <a:gd name="connsiteX0" fmla="*/ 0 w 1498857"/>
                <a:gd name="connsiteY0" fmla="*/ 652003 h 1304005"/>
                <a:gd name="connsiteX1" fmla="*/ 326001 w 1498857"/>
                <a:gd name="connsiteY1" fmla="*/ 0 h 1304005"/>
                <a:gd name="connsiteX2" fmla="*/ 1172856 w 1498857"/>
                <a:gd name="connsiteY2" fmla="*/ 0 h 1304005"/>
                <a:gd name="connsiteX3" fmla="*/ 1498857 w 1498857"/>
                <a:gd name="connsiteY3" fmla="*/ 652003 h 1304005"/>
                <a:gd name="connsiteX4" fmla="*/ 1172856 w 1498857"/>
                <a:gd name="connsiteY4" fmla="*/ 1304005 h 1304005"/>
                <a:gd name="connsiteX5" fmla="*/ 326001 w 1498857"/>
                <a:gd name="connsiteY5" fmla="*/ 1304005 h 1304005"/>
                <a:gd name="connsiteX6" fmla="*/ 0 w 1498857"/>
                <a:gd name="connsiteY6" fmla="*/ 652003 h 1304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98857" h="1304005">
                  <a:moveTo>
                    <a:pt x="749428" y="0"/>
                  </a:moveTo>
                  <a:lnTo>
                    <a:pt x="1498857" y="283621"/>
                  </a:lnTo>
                  <a:lnTo>
                    <a:pt x="1498857" y="1020384"/>
                  </a:lnTo>
                  <a:lnTo>
                    <a:pt x="749428" y="1304005"/>
                  </a:lnTo>
                  <a:lnTo>
                    <a:pt x="0" y="1020384"/>
                  </a:lnTo>
                  <a:lnTo>
                    <a:pt x="0" y="283621"/>
                  </a:lnTo>
                  <a:lnTo>
                    <a:pt x="749428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4412007"/>
                <a:satOff val="-6137"/>
                <a:lumOff val="-2353"/>
                <a:alphaOff val="0"/>
              </a:schemeClr>
            </a:fillRef>
            <a:effectRef idx="0">
              <a:schemeClr val="accent5">
                <a:hueOff val="-4412007"/>
                <a:satOff val="-6137"/>
                <a:lumOff val="-2353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3207" tIns="233572" rIns="203207" bIns="233572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/>
                <a:t>Принцип постепенного повышения динамичности</a:t>
              </a:r>
            </a:p>
          </p:txBody>
        </p:sp>
        <p:sp>
          <p:nvSpPr>
            <p:cNvPr id="39" name="Полилиния 38"/>
            <p:cNvSpPr/>
            <p:nvPr/>
          </p:nvSpPr>
          <p:spPr>
            <a:xfrm>
              <a:off x="2684806" y="3981210"/>
              <a:ext cx="1438953" cy="1565648"/>
            </a:xfrm>
            <a:custGeom>
              <a:avLst/>
              <a:gdLst>
                <a:gd name="connsiteX0" fmla="*/ 0 w 1498857"/>
                <a:gd name="connsiteY0" fmla="*/ 652003 h 1304005"/>
                <a:gd name="connsiteX1" fmla="*/ 326001 w 1498857"/>
                <a:gd name="connsiteY1" fmla="*/ 0 h 1304005"/>
                <a:gd name="connsiteX2" fmla="*/ 1172856 w 1498857"/>
                <a:gd name="connsiteY2" fmla="*/ 0 h 1304005"/>
                <a:gd name="connsiteX3" fmla="*/ 1498857 w 1498857"/>
                <a:gd name="connsiteY3" fmla="*/ 652003 h 1304005"/>
                <a:gd name="connsiteX4" fmla="*/ 1172856 w 1498857"/>
                <a:gd name="connsiteY4" fmla="*/ 1304005 h 1304005"/>
                <a:gd name="connsiteX5" fmla="*/ 326001 w 1498857"/>
                <a:gd name="connsiteY5" fmla="*/ 1304005 h 1304005"/>
                <a:gd name="connsiteX6" fmla="*/ 0 w 1498857"/>
                <a:gd name="connsiteY6" fmla="*/ 652003 h 1304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98857" h="1304005">
                  <a:moveTo>
                    <a:pt x="749428" y="0"/>
                  </a:moveTo>
                  <a:lnTo>
                    <a:pt x="1498857" y="283621"/>
                  </a:lnTo>
                  <a:lnTo>
                    <a:pt x="1498857" y="1020384"/>
                  </a:lnTo>
                  <a:lnTo>
                    <a:pt x="749428" y="1304005"/>
                  </a:lnTo>
                  <a:lnTo>
                    <a:pt x="0" y="1020384"/>
                  </a:lnTo>
                  <a:lnTo>
                    <a:pt x="0" y="283621"/>
                  </a:lnTo>
                  <a:lnTo>
                    <a:pt x="749428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5882676"/>
                <a:satOff val="-8182"/>
                <a:lumOff val="-3138"/>
                <a:alphaOff val="0"/>
              </a:schemeClr>
            </a:fillRef>
            <a:effectRef idx="0">
              <a:schemeClr val="accent5">
                <a:hueOff val="-5882676"/>
                <a:satOff val="-8182"/>
                <a:lumOff val="-3138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48927" tIns="279292" rIns="248928" bIns="279293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100" b="1" kern="1200" dirty="0"/>
                <a:t>Принцип доступности и индивидуализации</a:t>
              </a:r>
            </a:p>
          </p:txBody>
        </p:sp>
        <p:sp>
          <p:nvSpPr>
            <p:cNvPr id="40" name="Полилиния 39"/>
            <p:cNvSpPr/>
            <p:nvPr/>
          </p:nvSpPr>
          <p:spPr>
            <a:xfrm>
              <a:off x="4107882" y="4382807"/>
              <a:ext cx="1672724" cy="899314"/>
            </a:xfrm>
            <a:custGeom>
              <a:avLst/>
              <a:gdLst>
                <a:gd name="connsiteX0" fmla="*/ 0 w 1672724"/>
                <a:gd name="connsiteY0" fmla="*/ 0 h 899314"/>
                <a:gd name="connsiteX1" fmla="*/ 1672724 w 1672724"/>
                <a:gd name="connsiteY1" fmla="*/ 0 h 899314"/>
                <a:gd name="connsiteX2" fmla="*/ 1672724 w 1672724"/>
                <a:gd name="connsiteY2" fmla="*/ 899314 h 899314"/>
                <a:gd name="connsiteX3" fmla="*/ 0 w 1672724"/>
                <a:gd name="connsiteY3" fmla="*/ 899314 h 899314"/>
                <a:gd name="connsiteX4" fmla="*/ 0 w 1672724"/>
                <a:gd name="connsiteY4" fmla="*/ 0 h 899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2724" h="899314">
                  <a:moveTo>
                    <a:pt x="0" y="0"/>
                  </a:moveTo>
                  <a:lnTo>
                    <a:pt x="1672724" y="0"/>
                  </a:lnTo>
                  <a:lnTo>
                    <a:pt x="1672724" y="899314"/>
                  </a:lnTo>
                  <a:lnTo>
                    <a:pt x="0" y="89931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lvl="0" algn="l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3600" kern="1200"/>
            </a:p>
          </p:txBody>
        </p:sp>
      </p:grpSp>
      <p:pic>
        <p:nvPicPr>
          <p:cNvPr id="41" name="Рисунок 40" descr="&amp;Dcy;&amp;rcy;&amp;ucy;&amp;zhcy;&amp;ncy;&amp;ocy; &amp;vcy; &amp;rcy;&amp;yacy;&amp;dcy;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15" b="6664"/>
          <a:stretch/>
        </p:blipFill>
        <p:spPr bwMode="auto">
          <a:xfrm>
            <a:off x="4833299" y="2474218"/>
            <a:ext cx="3250323" cy="20273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5" name="Группа 4"/>
          <p:cNvGrpSpPr/>
          <p:nvPr/>
        </p:nvGrpSpPr>
        <p:grpSpPr>
          <a:xfrm>
            <a:off x="279990" y="2588970"/>
            <a:ext cx="4440362" cy="4351439"/>
            <a:chOff x="112670" y="2094488"/>
            <a:chExt cx="4218633" cy="4351439"/>
          </a:xfrm>
        </p:grpSpPr>
        <p:sp>
          <p:nvSpPr>
            <p:cNvPr id="6" name="Полилиния 5"/>
            <p:cNvSpPr/>
            <p:nvPr/>
          </p:nvSpPr>
          <p:spPr>
            <a:xfrm>
              <a:off x="348468" y="2474218"/>
              <a:ext cx="3660374" cy="3752514"/>
            </a:xfrm>
            <a:custGeom>
              <a:avLst/>
              <a:gdLst>
                <a:gd name="connsiteX0" fmla="*/ 1926802 w 3853605"/>
                <a:gd name="connsiteY0" fmla="*/ 0 h 3785111"/>
                <a:gd name="connsiteX1" fmla="*/ 3587897 w 3853605"/>
                <a:gd name="connsiteY1" fmla="*/ 933522 h 3785111"/>
                <a:gd name="connsiteX2" fmla="*/ 3587897 w 3853605"/>
                <a:gd name="connsiteY2" fmla="*/ 2851589 h 3785111"/>
                <a:gd name="connsiteX3" fmla="*/ 1926803 w 3853605"/>
                <a:gd name="connsiteY3" fmla="*/ 1892556 h 3785111"/>
                <a:gd name="connsiteX4" fmla="*/ 1926802 w 3853605"/>
                <a:gd name="connsiteY4" fmla="*/ 0 h 3785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53605" h="3785111">
                  <a:moveTo>
                    <a:pt x="1926802" y="0"/>
                  </a:moveTo>
                  <a:cubicBezTo>
                    <a:pt x="2609816" y="0"/>
                    <a:pt x="3241787" y="355163"/>
                    <a:pt x="3587897" y="933522"/>
                  </a:cubicBezTo>
                  <a:cubicBezTo>
                    <a:pt x="3942174" y="1525529"/>
                    <a:pt x="3942174" y="2259582"/>
                    <a:pt x="3587897" y="2851589"/>
                  </a:cubicBezTo>
                  <a:lnTo>
                    <a:pt x="1926803" y="1892556"/>
                  </a:lnTo>
                  <a:cubicBezTo>
                    <a:pt x="1926803" y="1261704"/>
                    <a:pt x="1926802" y="630852"/>
                    <a:pt x="1926802" y="0"/>
                  </a:cubicBezTo>
                  <a:close/>
                </a:path>
              </a:pathLst>
            </a:cu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1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44912" tIns="816053" rIns="460346" bIns="1870477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/>
                <a:t>Надежность</a:t>
              </a:r>
              <a:r>
                <a:rPr lang="ru-RU" sz="1400" kern="1200" dirty="0"/>
                <a:t> </a:t>
              </a:r>
            </a:p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kern="1200" dirty="0"/>
                <a:t>- </a:t>
              </a:r>
              <a:r>
                <a:rPr lang="ru-RU" sz="1400" kern="1200" dirty="0"/>
                <a:t>закрепление правильных навыков старта и управления еще до полетов. </a:t>
              </a:r>
            </a:p>
          </p:txBody>
        </p:sp>
        <p:sp>
          <p:nvSpPr>
            <p:cNvPr id="9" name="Полилиния 8"/>
            <p:cNvSpPr/>
            <p:nvPr/>
          </p:nvSpPr>
          <p:spPr>
            <a:xfrm>
              <a:off x="306432" y="2562382"/>
              <a:ext cx="3722836" cy="3585477"/>
            </a:xfrm>
            <a:custGeom>
              <a:avLst/>
              <a:gdLst>
                <a:gd name="connsiteX0" fmla="*/ 3331908 w 3571128"/>
                <a:gd name="connsiteY0" fmla="*/ 2678346 h 3571128"/>
                <a:gd name="connsiteX1" fmla="*/ 1785564 w 3571128"/>
                <a:gd name="connsiteY1" fmla="*/ 3571128 h 3571128"/>
                <a:gd name="connsiteX2" fmla="*/ 239220 w 3571128"/>
                <a:gd name="connsiteY2" fmla="*/ 2678346 h 3571128"/>
                <a:gd name="connsiteX3" fmla="*/ 1785564 w 3571128"/>
                <a:gd name="connsiteY3" fmla="*/ 1785564 h 3571128"/>
                <a:gd name="connsiteX4" fmla="*/ 3331908 w 3571128"/>
                <a:gd name="connsiteY4" fmla="*/ 2678346 h 3571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71128" h="3571128">
                  <a:moveTo>
                    <a:pt x="3331908" y="2678346"/>
                  </a:moveTo>
                  <a:cubicBezTo>
                    <a:pt x="3012948" y="3230801"/>
                    <a:pt x="2423485" y="3571128"/>
                    <a:pt x="1785564" y="3571128"/>
                  </a:cubicBezTo>
                  <a:cubicBezTo>
                    <a:pt x="1147643" y="3571128"/>
                    <a:pt x="558181" y="3230801"/>
                    <a:pt x="239220" y="2678346"/>
                  </a:cubicBezTo>
                  <a:lnTo>
                    <a:pt x="1785564" y="1785564"/>
                  </a:lnTo>
                  <a:lnTo>
                    <a:pt x="3331908" y="2678346"/>
                  </a:lnTo>
                  <a:close/>
                </a:path>
              </a:pathLst>
            </a:cu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3676672"/>
                <a:satOff val="-5114"/>
                <a:lumOff val="-1961"/>
                <a:alphaOff val="0"/>
              </a:schemeClr>
            </a:fillRef>
            <a:effectRef idx="1">
              <a:schemeClr val="accent5">
                <a:hueOff val="-3676672"/>
                <a:satOff val="-5114"/>
                <a:lumOff val="-1961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70589" tIns="2337302" rIns="828075" bIns="339171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b="1" kern="1200" dirty="0"/>
                <a:t>Педагогика</a:t>
              </a:r>
              <a:r>
                <a:rPr lang="ru-RU" sz="1600" kern="1200" dirty="0"/>
                <a:t> </a:t>
              </a:r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kern="1200" dirty="0"/>
                <a:t>Дети ученики сразу привыкают все делать правильно. Дети наставники закрепляют свои знания и приобретают ценный педагогический опыт.</a:t>
              </a:r>
            </a:p>
          </p:txBody>
        </p:sp>
        <p:sp>
          <p:nvSpPr>
            <p:cNvPr id="10" name="Полилиния 9"/>
            <p:cNvSpPr/>
            <p:nvPr/>
          </p:nvSpPr>
          <p:spPr>
            <a:xfrm>
              <a:off x="329600" y="2475708"/>
              <a:ext cx="3579405" cy="3691456"/>
            </a:xfrm>
            <a:custGeom>
              <a:avLst/>
              <a:gdLst>
                <a:gd name="connsiteX0" fmla="*/ 239220 w 3571128"/>
                <a:gd name="connsiteY0" fmla="*/ 2678346 h 3571128"/>
                <a:gd name="connsiteX1" fmla="*/ 239220 w 3571128"/>
                <a:gd name="connsiteY1" fmla="*/ 892782 h 3571128"/>
                <a:gd name="connsiteX2" fmla="*/ 1785564 w 3571128"/>
                <a:gd name="connsiteY2" fmla="*/ 0 h 3571128"/>
                <a:gd name="connsiteX3" fmla="*/ 1785564 w 3571128"/>
                <a:gd name="connsiteY3" fmla="*/ 1785564 h 3571128"/>
                <a:gd name="connsiteX4" fmla="*/ 239220 w 3571128"/>
                <a:gd name="connsiteY4" fmla="*/ 2678346 h 3571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71128" h="3571128">
                  <a:moveTo>
                    <a:pt x="239220" y="2678346"/>
                  </a:moveTo>
                  <a:cubicBezTo>
                    <a:pt x="-79740" y="2125891"/>
                    <a:pt x="-79740" y="1445237"/>
                    <a:pt x="239220" y="892782"/>
                  </a:cubicBezTo>
                  <a:cubicBezTo>
                    <a:pt x="558180" y="340327"/>
                    <a:pt x="1147643" y="0"/>
                    <a:pt x="1785564" y="0"/>
                  </a:cubicBezTo>
                  <a:lnTo>
                    <a:pt x="1785564" y="1785564"/>
                  </a:lnTo>
                  <a:lnTo>
                    <a:pt x="239220" y="2678346"/>
                  </a:lnTo>
                  <a:close/>
                </a:path>
              </a:pathLst>
            </a:cu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7353344"/>
                <a:satOff val="-10228"/>
                <a:lumOff val="-3922"/>
                <a:alphaOff val="0"/>
              </a:schemeClr>
            </a:fillRef>
            <a:effectRef idx="1">
              <a:schemeClr val="accent5">
                <a:hueOff val="-7353344"/>
                <a:satOff val="-10228"/>
                <a:lumOff val="-3922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31435" tIns="774520" rIns="1899850" bIns="1769332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/>
                <a:t>Безопасность</a:t>
              </a:r>
              <a:r>
                <a:rPr lang="ru-RU" sz="1400" kern="1200" dirty="0"/>
                <a:t>-снижение риска травматизма по сравнению с обучением на лебедке</a:t>
              </a:r>
            </a:p>
          </p:txBody>
        </p:sp>
        <p:sp>
          <p:nvSpPr>
            <p:cNvPr id="11" name="Круговая стрелка 10"/>
            <p:cNvSpPr/>
            <p:nvPr/>
          </p:nvSpPr>
          <p:spPr>
            <a:xfrm rot="19788672">
              <a:off x="250486" y="2251438"/>
              <a:ext cx="4080817" cy="4139996"/>
            </a:xfrm>
            <a:prstGeom prst="circularArrow">
              <a:avLst>
                <a:gd name="adj1" fmla="val 2519"/>
                <a:gd name="adj2" fmla="val 519408"/>
                <a:gd name="adj3" fmla="val 1255467"/>
                <a:gd name="adj4" fmla="val 18705286"/>
                <a:gd name="adj5" fmla="val 3591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1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2" name="Круговая стрелка 41"/>
            <p:cNvSpPr/>
            <p:nvPr/>
          </p:nvSpPr>
          <p:spPr>
            <a:xfrm rot="21054938">
              <a:off x="396200" y="3341440"/>
              <a:ext cx="3895137" cy="3104487"/>
            </a:xfrm>
            <a:prstGeom prst="circularArrow">
              <a:avLst>
                <a:gd name="adj1" fmla="val 2443"/>
                <a:gd name="adj2" fmla="val 898317"/>
                <a:gd name="adj3" fmla="val 8698780"/>
                <a:gd name="adj4" fmla="val 2756511"/>
                <a:gd name="adj5" fmla="val 5323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3676672"/>
                <a:satOff val="-5114"/>
                <a:lumOff val="-1961"/>
                <a:alphaOff val="0"/>
              </a:schemeClr>
            </a:fillRef>
            <a:effectRef idx="1">
              <a:schemeClr val="accent5">
                <a:hueOff val="-3676672"/>
                <a:satOff val="-5114"/>
                <a:lumOff val="-1961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3" name="Круговая стрелка 42"/>
            <p:cNvSpPr/>
            <p:nvPr/>
          </p:nvSpPr>
          <p:spPr>
            <a:xfrm rot="21383214">
              <a:off x="112670" y="2094488"/>
              <a:ext cx="4013268" cy="4013268"/>
            </a:xfrm>
            <a:prstGeom prst="circularArrow">
              <a:avLst>
                <a:gd name="adj1" fmla="val 2950"/>
                <a:gd name="adj2" fmla="val 1624210"/>
                <a:gd name="adj3" fmla="val 14272100"/>
                <a:gd name="adj4" fmla="val 10737860"/>
                <a:gd name="adj5" fmla="val 3813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7353344"/>
                <a:satOff val="-10228"/>
                <a:lumOff val="-3922"/>
                <a:alphaOff val="0"/>
              </a:schemeClr>
            </a:fillRef>
            <a:effectRef idx="1">
              <a:schemeClr val="accent5">
                <a:hueOff val="-7353344"/>
                <a:satOff val="-10228"/>
                <a:lumOff val="-3922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44" name="TextBox 43"/>
          <p:cNvSpPr txBox="1"/>
          <p:nvPr/>
        </p:nvSpPr>
        <p:spPr>
          <a:xfrm>
            <a:off x="381548" y="2207622"/>
            <a:ext cx="438050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Преимущества образовательной практики «Методика раннего обучения детей парапланерному спорту»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208265" y="2173952"/>
            <a:ext cx="385463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Принципы, положенные в основу «Методики </a:t>
            </a:r>
          </a:p>
          <a:p>
            <a:pPr algn="ctr"/>
            <a:r>
              <a:rPr lang="ru-RU" sz="1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раннего обучения парапланерному спорту»</a:t>
            </a:r>
          </a:p>
        </p:txBody>
      </p:sp>
      <p:sp>
        <p:nvSpPr>
          <p:cNvPr id="31" name="Номер слайда 3">
            <a:extLst>
              <a:ext uri="{FF2B5EF4-FFF2-40B4-BE49-F238E27FC236}">
                <a16:creationId xmlns:a16="http://schemas.microsoft.com/office/drawing/2014/main" id="{650587F2-6A5C-4346-AD2F-C747EB2D9BC8}"/>
              </a:ext>
            </a:extLst>
          </p:cNvPr>
          <p:cNvSpPr txBox="1">
            <a:spLocks/>
          </p:cNvSpPr>
          <p:nvPr/>
        </p:nvSpPr>
        <p:spPr>
          <a:xfrm>
            <a:off x="9312998" y="625904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>
                <a:solidFill>
                  <a:schemeClr val="tx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4673927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hueOff val="-2941338"/>
            <a:satOff val="-4091"/>
            <a:lumOff val="-1569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37" y="2571059"/>
            <a:ext cx="2681608" cy="39678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" name="TextBox 29"/>
          <p:cNvSpPr txBox="1"/>
          <p:nvPr/>
        </p:nvSpPr>
        <p:spPr>
          <a:xfrm>
            <a:off x="223004" y="326434"/>
            <a:ext cx="824484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4F2270"/>
                </a:solidFill>
              </a:rPr>
              <a:t>Как учить </a:t>
            </a:r>
            <a:r>
              <a:rPr lang="ru-RU" sz="2800">
                <a:solidFill>
                  <a:srgbClr val="4F2270"/>
                </a:solidFill>
              </a:rPr>
              <a:t>детей экстремальному </a:t>
            </a:r>
            <a:r>
              <a:rPr lang="ru-RU" sz="2800" dirty="0">
                <a:solidFill>
                  <a:srgbClr val="4F2270"/>
                </a:solidFill>
              </a:rPr>
              <a:t>спорту?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23004" y="794520"/>
            <a:ext cx="11725569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7030A0"/>
                </a:solidFill>
              </a:rPr>
              <a:t>Проблема безопасного и эффективного  обучения решается </a:t>
            </a:r>
          </a:p>
          <a:p>
            <a:pPr algn="ctr"/>
            <a:r>
              <a:rPr lang="ru-RU" sz="2000" dirty="0">
                <a:solidFill>
                  <a:srgbClr val="7030A0"/>
                </a:solidFill>
              </a:rPr>
              <a:t>путем применения инновационной для авиации  </a:t>
            </a:r>
            <a:r>
              <a:rPr lang="ru-RU" sz="2000" b="1" i="1" dirty="0">
                <a:solidFill>
                  <a:srgbClr val="7030A0"/>
                </a:solidFill>
              </a:rPr>
              <a:t>«Методики наземной подготовки»</a:t>
            </a:r>
            <a:r>
              <a:rPr lang="ru-RU" i="1" dirty="0">
                <a:solidFill>
                  <a:srgbClr val="7030A0"/>
                </a:solidFill>
              </a:rPr>
              <a:t>.</a:t>
            </a:r>
          </a:p>
          <a:p>
            <a:pPr algn="just"/>
            <a:r>
              <a:rPr lang="ru-RU" sz="1600" dirty="0"/>
              <a:t>Прежде, чем взлететь в  небо, надо попотеть на земле! Параплан – единственный летательный аппарат, который может лететь в воздухе, когда управляющий им находится на земле. Это позволяет получить навыки управления в безопасной среде и дает возможность учить детей даже с 10-11 лет. Но и в дальнейшем, даже для более опытных пилотов, необходимо чередовать полеты и наземную подготовку для выработки </a:t>
            </a:r>
            <a:r>
              <a:rPr lang="ru-RU" b="1" i="1" dirty="0">
                <a:solidFill>
                  <a:srgbClr val="7030A0"/>
                </a:solidFill>
              </a:rPr>
              <a:t>«чувства крыла».</a:t>
            </a:r>
          </a:p>
          <a:p>
            <a:pPr algn="just"/>
            <a:endParaRPr lang="ru-RU" sz="1600" b="1" i="1" dirty="0">
              <a:solidFill>
                <a:srgbClr val="7030A0"/>
              </a:solidFill>
            </a:endParaRPr>
          </a:p>
          <a:p>
            <a:r>
              <a:rPr lang="ru-RU" sz="1400" i="1" dirty="0"/>
              <a:t>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731384" y="2507920"/>
            <a:ext cx="76224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3D7FA7"/>
                </a:solidFill>
              </a:rPr>
              <a:t>Методика наземной подготовки пилота состоит из двух частей: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3136612" y="2942018"/>
            <a:ext cx="3989474" cy="5582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Теоретическая часть 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7378070" y="2956512"/>
            <a:ext cx="4271719" cy="5690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Практическая часть  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378069" y="3645816"/>
            <a:ext cx="4271719" cy="28931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355600" algn="just"/>
            <a:r>
              <a:rPr lang="ru-RU" sz="1400" dirty="0"/>
              <a:t>Может осуществляться как групповым, так и индивидуальным способами, включает наземные упражнения в поле и летную подготовку  (подлеты на склоне холмов).</a:t>
            </a:r>
          </a:p>
          <a:p>
            <a:pPr indent="355600" algn="just"/>
            <a:r>
              <a:rPr lang="ru-RU" sz="1400" dirty="0"/>
              <a:t>В качестве средств обучения используются тренажеры, подвесные системы, парапланы.</a:t>
            </a:r>
          </a:p>
          <a:p>
            <a:pPr indent="355600" algn="just"/>
            <a:r>
              <a:rPr lang="ru-RU" sz="1400" dirty="0"/>
              <a:t>Дети занимаются в группах по 2-4 человека, к каждой из которых прикрепляется </a:t>
            </a:r>
            <a:r>
              <a:rPr lang="ru-RU" sz="1400" b="1" dirty="0"/>
              <a:t>наставник</a:t>
            </a:r>
            <a:r>
              <a:rPr lang="ru-RU" sz="1400" dirty="0"/>
              <a:t> из числа  старших и опытных детей. </a:t>
            </a:r>
          </a:p>
          <a:p>
            <a:pPr indent="355600" algn="just"/>
            <a:r>
              <a:rPr lang="ru-RU" sz="1400" dirty="0"/>
              <a:t>В результате дети-ученики сразу привыкают все делать правильно, </a:t>
            </a:r>
            <a:r>
              <a:rPr lang="ru-RU" sz="1400" u="sng" dirty="0"/>
              <a:t>дети наставники закрепляют полученные знания и приобретают ценный педагогический опыт.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136612" y="3678698"/>
            <a:ext cx="3989474" cy="26776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182563" algn="just">
              <a:buFont typeface="Wingdings" panose="05000000000000000000" pitchFamily="2" charset="2"/>
              <a:buChar char="ü"/>
            </a:pPr>
            <a:r>
              <a:rPr lang="ru-RU" sz="1400" dirty="0" err="1"/>
              <a:t>Парапланеризм</a:t>
            </a:r>
            <a:r>
              <a:rPr lang="ru-RU" sz="1400" dirty="0"/>
              <a:t> это техническое творчество которое требует серьезных технических знаний. </a:t>
            </a:r>
          </a:p>
          <a:p>
            <a:pPr indent="182563" algn="just">
              <a:buFont typeface="Wingdings" panose="05000000000000000000" pitchFamily="2" charset="2"/>
              <a:buChar char="ü"/>
            </a:pPr>
            <a:r>
              <a:rPr lang="ru-RU" sz="1400" dirty="0"/>
              <a:t>Теоретические занятия по сложным для детей темам адаптированы к возрасту детей, занимающихся в детском объединении.</a:t>
            </a:r>
          </a:p>
          <a:p>
            <a:pPr indent="182563" algn="just">
              <a:buFont typeface="Wingdings" panose="05000000000000000000" pitchFamily="2" charset="2"/>
              <a:buChar char="ü"/>
            </a:pPr>
            <a:r>
              <a:rPr lang="ru-RU" sz="1400" dirty="0"/>
              <a:t>Наиболее сложные темы, требующие знаний по физике и математике это: конструкция параплана, аэродинамика, теория полета, аэрология, метеорология, геометрические и технические характеристики летательных аппаратов, авиационное приборное и радиооборудование и многие другие.</a:t>
            </a:r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5478" flipH="1">
            <a:off x="10647381" y="34431"/>
            <a:ext cx="1412837" cy="1534009"/>
          </a:xfrm>
          <a:prstGeom prst="rect">
            <a:avLst/>
          </a:prstGeom>
        </p:spPr>
      </p:pic>
      <p:sp>
        <p:nvSpPr>
          <p:cNvPr id="12" name="Номер слайда 3">
            <a:extLst>
              <a:ext uri="{FF2B5EF4-FFF2-40B4-BE49-F238E27FC236}">
                <a16:creationId xmlns:a16="http://schemas.microsoft.com/office/drawing/2014/main" id="{650587F2-6A5C-4346-AD2F-C747EB2D9BC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312998" y="6259045"/>
            <a:ext cx="2743200" cy="365125"/>
          </a:xfrm>
        </p:spPr>
        <p:txBody>
          <a:bodyPr/>
          <a:lstStyle/>
          <a:p>
            <a:r>
              <a:rPr lang="ru-RU" sz="1600" dirty="0">
                <a:solidFill>
                  <a:schemeClr val="tx1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6730965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hueOff val="-2941338"/>
            <a:satOff val="-4091"/>
            <a:lumOff val="-1569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8569EE0-8343-4722-90DF-AE3DC87B2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D8FD0-37AA-416C-97F0-7C24A9C16CEC}" type="slidenum">
              <a:rPr lang="ru-RU" smtClean="0"/>
              <a:pPr/>
              <a:t>6</a:t>
            </a:fld>
            <a:endParaRPr lang="ru-RU" dirty="0"/>
          </a:p>
        </p:txBody>
      </p:sp>
      <p:sp>
        <p:nvSpPr>
          <p:cNvPr id="30" name="TextBox 29"/>
          <p:cNvSpPr txBox="1"/>
          <p:nvPr/>
        </p:nvSpPr>
        <p:spPr>
          <a:xfrm>
            <a:off x="2854853" y="190781"/>
            <a:ext cx="933714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4F2270"/>
                </a:solidFill>
              </a:rPr>
              <a:t>ТЕОРЕТИЧЕСКАЯ ЧАСТЬ НАЗЕМНОЙ ПОДГОТОВКИ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12207" y="961405"/>
            <a:ext cx="11822961" cy="830997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defTabSz="268288"/>
            <a:r>
              <a:rPr lang="ru-RU" sz="1600" b="1" dirty="0">
                <a:solidFill>
                  <a:schemeClr val="accent5">
                    <a:lumMod val="75000"/>
                  </a:schemeClr>
                </a:solidFill>
              </a:rPr>
              <a:t>         Как дать сложный технический материал так, чтобы ребенок его понял, запомнил и научился применять на практике? Если на практических занятиях обеспечить интерес у занимающихся просто, то на теории приходится применять специальные методы подачи материала. </a:t>
            </a:r>
            <a:endParaRPr lang="ru-RU" sz="1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290492128"/>
              </p:ext>
            </p:extLst>
          </p:nvPr>
        </p:nvGraphicFramePr>
        <p:xfrm>
          <a:off x="127369" y="1679890"/>
          <a:ext cx="5454968" cy="36604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665915" y="4187802"/>
            <a:ext cx="6293283" cy="252376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accent5">
                    <a:lumMod val="75000"/>
                  </a:schemeClr>
                </a:solidFill>
              </a:rPr>
              <a:t>Как объяснить теорию полета чтобы ребенок понял ее без формул?</a:t>
            </a:r>
          </a:p>
          <a:p>
            <a:pPr algn="just"/>
            <a:r>
              <a:rPr lang="ru-RU" sz="1400" b="1" dirty="0">
                <a:solidFill>
                  <a:schemeClr val="accent5">
                    <a:lumMod val="75000"/>
                  </a:schemeClr>
                </a:solidFill>
              </a:rPr>
              <a:t>   Приведем примеры использования методов декомпозиции и проблемного обучения, используемых в данной образовательной практике, в рамках ДООП «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</a:rPr>
              <a:t>Парапланеризм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</a:rPr>
              <a:t>».</a:t>
            </a:r>
            <a:endParaRPr lang="ru-RU" sz="1400" dirty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sz="1400" dirty="0"/>
              <a:t>Как вы думаете, кто на одинаковом параплане улетит дальше: легкий пилот или тяжелый? А если ветер встречный? А попутный?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sz="1400" dirty="0"/>
              <a:t>Давайте проведем мысленный эксперимент.  Представьте что вы стоите на вершине высокой башни. Дует сильный ветер. В одной руке у вас камень, в другой пушинка. …</a:t>
            </a:r>
          </a:p>
          <a:p>
            <a:r>
              <a:rPr lang="ru-RU" sz="1400" dirty="0"/>
              <a:t>Получилось у Вас дать правильный ответ?! Вот видите как легко понять теорию полета с помощью этих методов!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65915" y="1862101"/>
            <a:ext cx="3319782" cy="2256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36865" y="1862101"/>
            <a:ext cx="2922333" cy="2256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Номер слайда 3">
            <a:extLst>
              <a:ext uri="{FF2B5EF4-FFF2-40B4-BE49-F238E27FC236}">
                <a16:creationId xmlns:a16="http://schemas.microsoft.com/office/drawing/2014/main" id="{650587F2-6A5C-4346-AD2F-C747EB2D9BC8}"/>
              </a:ext>
            </a:extLst>
          </p:cNvPr>
          <p:cNvSpPr txBox="1">
            <a:spLocks/>
          </p:cNvSpPr>
          <p:nvPr/>
        </p:nvSpPr>
        <p:spPr>
          <a:xfrm>
            <a:off x="9215998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>
                <a:solidFill>
                  <a:schemeClr val="tx1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1406601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hueOff val="-2941338"/>
            <a:satOff val="-4091"/>
            <a:lumOff val="-1569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8569EE0-8343-4722-90DF-AE3DC87B2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D8FD0-37AA-416C-97F0-7C24A9C16CEC}" type="slidenum">
              <a:rPr lang="ru-RU" smtClean="0"/>
              <a:pPr/>
              <a:t>7</a:t>
            </a:fld>
            <a:endParaRPr lang="ru-RU" dirty="0"/>
          </a:p>
        </p:txBody>
      </p:sp>
      <p:sp>
        <p:nvSpPr>
          <p:cNvPr id="30" name="TextBox 29"/>
          <p:cNvSpPr txBox="1"/>
          <p:nvPr/>
        </p:nvSpPr>
        <p:spPr>
          <a:xfrm>
            <a:off x="3223758" y="150024"/>
            <a:ext cx="8968242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4F2270"/>
                </a:solidFill>
              </a:rPr>
              <a:t>ТЕОРЕТИЧЕСКАЯ ЧАСТЬ НАЗЕМНОЙ ПОДГОТОВКИ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-135446" y="740995"/>
            <a:ext cx="117482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268288"/>
            <a:r>
              <a:rPr lang="ru-RU" sz="1600" b="1" dirty="0">
                <a:solidFill>
                  <a:schemeClr val="accent5">
                    <a:lumMod val="75000"/>
                  </a:schemeClr>
                </a:solidFill>
              </a:rPr>
              <a:t>        </a:t>
            </a:r>
            <a:endParaRPr lang="ru-RU" sz="1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2111" y1="74219" x2="12111" y2="74219"/>
                        <a14:foregroundMark x1="5222" y1="71484" x2="5222" y2="71484"/>
                        <a14:foregroundMark x1="3222" y1="60938" x2="3222" y2="60938"/>
                        <a14:foregroundMark x1="4000" y1="81250" x2="4000" y2="82422"/>
                        <a14:foregroundMark x1="2111" y1="91406" x2="2111" y2="93359"/>
                        <a14:foregroundMark x1="19556" y1="97656" x2="19556" y2="97656"/>
                        <a14:foregroundMark x1="76778" y1="96094" x2="76778" y2="960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6772"/>
          <a:stretch/>
        </p:blipFill>
        <p:spPr>
          <a:xfrm>
            <a:off x="1" y="4506758"/>
            <a:ext cx="12192000" cy="235124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511" y="988865"/>
            <a:ext cx="3857581" cy="28139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63" b="11743"/>
          <a:stretch/>
        </p:blipFill>
        <p:spPr>
          <a:xfrm>
            <a:off x="8528687" y="4265156"/>
            <a:ext cx="3663313" cy="25534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5024" y="946856"/>
            <a:ext cx="2361101" cy="33011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511" y="3576489"/>
            <a:ext cx="2564350" cy="3220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Рисунок 21" descr="&amp;Tcy;&amp;acy;&amp;kcy; &amp;kcy;&amp;rcy;&amp;ycy;&amp;lcy;&amp;ocy; &amp;ncy;&amp;iecy; &amp;pcy;&amp;ocy;&amp;dcy;&amp;ncy;&amp;icy;&amp;mcy;&amp;iecy;&amp;shcy;&amp;softcy;"/>
          <p:cNvPicPr/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791"/>
          <a:stretch/>
        </p:blipFill>
        <p:spPr bwMode="auto">
          <a:xfrm>
            <a:off x="243450" y="4500561"/>
            <a:ext cx="5595165" cy="23180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43450" y="863899"/>
            <a:ext cx="5595165" cy="3513758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Clr>
                <a:srgbClr val="00B050"/>
              </a:buClr>
              <a:buSzPct val="120000"/>
            </a:pPr>
            <a:endParaRPr lang="ru-RU" sz="200" b="1" dirty="0">
              <a:solidFill>
                <a:schemeClr val="accent5">
                  <a:lumMod val="75000"/>
                </a:schemeClr>
              </a:solidFill>
            </a:endParaRPr>
          </a:p>
          <a:p>
            <a:pPr>
              <a:buClr>
                <a:srgbClr val="00B050"/>
              </a:buClr>
              <a:buSzPct val="120000"/>
            </a:pPr>
            <a:endParaRPr lang="ru-RU" sz="200" b="1" dirty="0">
              <a:solidFill>
                <a:schemeClr val="accent5">
                  <a:lumMod val="75000"/>
                </a:schemeClr>
              </a:solidFill>
            </a:endParaRPr>
          </a:p>
          <a:p>
            <a:pPr>
              <a:buClr>
                <a:srgbClr val="00B050"/>
              </a:buClr>
              <a:buSzPct val="120000"/>
            </a:pPr>
            <a:endParaRPr lang="ru-RU" sz="200" b="1" dirty="0">
              <a:solidFill>
                <a:schemeClr val="accent5">
                  <a:lumMod val="75000"/>
                </a:schemeClr>
              </a:solidFill>
            </a:endParaRPr>
          </a:p>
          <a:p>
            <a:pPr>
              <a:buClr>
                <a:srgbClr val="00B050"/>
              </a:buClr>
              <a:buSzPct val="120000"/>
            </a:pPr>
            <a:endParaRPr lang="ru-RU" sz="200" b="1" dirty="0">
              <a:solidFill>
                <a:schemeClr val="accent5">
                  <a:lumMod val="75000"/>
                </a:schemeClr>
              </a:solidFill>
            </a:endParaRPr>
          </a:p>
          <a:p>
            <a:pPr>
              <a:buClr>
                <a:srgbClr val="00B050"/>
              </a:buClr>
              <a:buSzPct val="120000"/>
            </a:pPr>
            <a:endParaRPr lang="ru-RU" sz="200" b="1" dirty="0">
              <a:solidFill>
                <a:schemeClr val="accent5">
                  <a:lumMod val="75000"/>
                </a:schemeClr>
              </a:solidFill>
            </a:endParaRPr>
          </a:p>
          <a:p>
            <a:pPr>
              <a:buClr>
                <a:srgbClr val="00B050"/>
              </a:buClr>
              <a:buSzPct val="120000"/>
            </a:pPr>
            <a:endParaRPr lang="ru-RU" sz="200" b="1" dirty="0">
              <a:solidFill>
                <a:schemeClr val="accent5">
                  <a:lumMod val="75000"/>
                </a:schemeClr>
              </a:solidFill>
            </a:endParaRPr>
          </a:p>
          <a:p>
            <a:pPr>
              <a:buClr>
                <a:srgbClr val="00B050"/>
              </a:buClr>
              <a:buSzPct val="120000"/>
            </a:pPr>
            <a:endParaRPr lang="ru-RU" sz="200" b="1" dirty="0">
              <a:solidFill>
                <a:schemeClr val="accent5">
                  <a:lumMod val="75000"/>
                </a:schemeClr>
              </a:solidFill>
            </a:endParaRPr>
          </a:p>
          <a:p>
            <a:pPr>
              <a:buClr>
                <a:srgbClr val="00B050"/>
              </a:buClr>
              <a:buSzPct val="120000"/>
            </a:pPr>
            <a:endParaRPr lang="ru-RU" sz="200" b="1" dirty="0">
              <a:solidFill>
                <a:schemeClr val="accent5">
                  <a:lumMod val="75000"/>
                </a:schemeClr>
              </a:solidFill>
            </a:endParaRPr>
          </a:p>
          <a:p>
            <a:pPr>
              <a:buClr>
                <a:srgbClr val="00B050"/>
              </a:buClr>
              <a:buSzPct val="120000"/>
            </a:pPr>
            <a:endParaRPr lang="ru-RU" sz="200" b="1" dirty="0">
              <a:solidFill>
                <a:schemeClr val="accent5">
                  <a:lumMod val="75000"/>
                </a:schemeClr>
              </a:solidFill>
            </a:endParaRPr>
          </a:p>
          <a:p>
            <a:pPr>
              <a:buClr>
                <a:srgbClr val="00B050"/>
              </a:buClr>
              <a:buSzPct val="120000"/>
            </a:pPr>
            <a:endParaRPr lang="ru-RU" sz="200" b="1" dirty="0">
              <a:solidFill>
                <a:schemeClr val="accent5">
                  <a:lumMod val="75000"/>
                </a:schemeClr>
              </a:solidFill>
            </a:endParaRPr>
          </a:p>
          <a:p>
            <a:pPr>
              <a:buClr>
                <a:srgbClr val="00B050"/>
              </a:buClr>
              <a:buSzPct val="120000"/>
            </a:pP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результату наземной подготовки обучающийся должен обладать следующими знаниями:</a:t>
            </a:r>
            <a:endParaRPr lang="ru-RU" sz="1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Clr>
                <a:srgbClr val="00B050"/>
              </a:buClr>
              <a:buSzPct val="120000"/>
            </a:pPr>
            <a:endParaRPr lang="ru-RU" sz="1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Clr>
                <a:srgbClr val="00B050"/>
              </a:buClr>
              <a:buSzPct val="120000"/>
            </a:pPr>
            <a:endParaRPr lang="ru-RU" sz="3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Clr>
                <a:srgbClr val="00B050"/>
              </a:buClr>
              <a:buSzPct val="120000"/>
            </a:pPr>
            <a:endParaRPr lang="ru-RU" sz="100" b="1" dirty="0">
              <a:solidFill>
                <a:schemeClr val="accent5">
                  <a:lumMod val="75000"/>
                </a:schemeClr>
              </a:solidFill>
            </a:endParaRPr>
          </a:p>
          <a:p>
            <a:pPr marL="285750" lvl="0" indent="-285750">
              <a:buClr>
                <a:srgbClr val="00B050"/>
              </a:buClr>
              <a:buSzPct val="120000"/>
              <a:buFont typeface="Wingdings" panose="05000000000000000000" pitchFamily="2" charset="2"/>
              <a:buChar char="ü"/>
            </a:pP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</a:rPr>
              <a:t>Аэродинамика, динамика полета параплана; </a:t>
            </a:r>
          </a:p>
          <a:p>
            <a:pPr marL="285750" lvl="0" indent="-285750">
              <a:lnSpc>
                <a:spcPct val="120000"/>
              </a:lnSpc>
              <a:buClr>
                <a:srgbClr val="00B050"/>
              </a:buClr>
              <a:buSzPct val="120000"/>
              <a:buFont typeface="Wingdings" panose="05000000000000000000" pitchFamily="2" charset="2"/>
              <a:buChar char="ü"/>
            </a:pP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</a:rPr>
              <a:t>Конструкция и эксплуатация параплана; </a:t>
            </a:r>
          </a:p>
          <a:p>
            <a:pPr marL="285750" lvl="0" indent="-285750">
              <a:lnSpc>
                <a:spcPct val="120000"/>
              </a:lnSpc>
              <a:buClr>
                <a:srgbClr val="00B050"/>
              </a:buClr>
              <a:buSzPct val="120000"/>
              <a:buFont typeface="Wingdings" panose="05000000000000000000" pitchFamily="2" charset="2"/>
              <a:buChar char="ü"/>
            </a:pP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</a:rPr>
              <a:t>Руководящие документы, регламентирующие летную работу и обеспечение безопасности полетов; </a:t>
            </a:r>
          </a:p>
          <a:p>
            <a:pPr marL="285750" lvl="0" indent="-285750">
              <a:lnSpc>
                <a:spcPct val="120000"/>
              </a:lnSpc>
              <a:buClr>
                <a:srgbClr val="00B050"/>
              </a:buClr>
              <a:buSzPct val="120000"/>
              <a:buFont typeface="Wingdings" panose="05000000000000000000" pitchFamily="2" charset="2"/>
              <a:buChar char="ü"/>
            </a:pP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</a:rPr>
              <a:t>Авиационная метеорология; </a:t>
            </a:r>
          </a:p>
          <a:p>
            <a:pPr marL="285750" lvl="0" indent="-285750">
              <a:lnSpc>
                <a:spcPct val="120000"/>
              </a:lnSpc>
              <a:buClr>
                <a:srgbClr val="00B050"/>
              </a:buClr>
              <a:buSzPct val="120000"/>
              <a:buFont typeface="Wingdings" panose="05000000000000000000" pitchFamily="2" charset="2"/>
              <a:buChar char="ü"/>
            </a:pP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</a:rPr>
              <a:t>Авиационное приборное и радиооборудование; </a:t>
            </a:r>
          </a:p>
          <a:p>
            <a:pPr marL="285750" lvl="0" indent="-285750">
              <a:lnSpc>
                <a:spcPct val="120000"/>
              </a:lnSpc>
              <a:buClr>
                <a:srgbClr val="00B050"/>
              </a:buClr>
              <a:buSzPct val="120000"/>
              <a:buFont typeface="Wingdings" panose="05000000000000000000" pitchFamily="2" charset="2"/>
              <a:buChar char="ü"/>
            </a:pP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</a:rPr>
              <a:t>Парашютная подготовка; </a:t>
            </a:r>
          </a:p>
          <a:p>
            <a:pPr marL="285750" lvl="0" indent="-285750">
              <a:lnSpc>
                <a:spcPct val="120000"/>
              </a:lnSpc>
              <a:buClr>
                <a:srgbClr val="00B050"/>
              </a:buClr>
              <a:buSzPct val="120000"/>
              <a:buFont typeface="Wingdings" panose="05000000000000000000" pitchFamily="2" charset="2"/>
              <a:buChar char="ü"/>
            </a:pP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</a:rPr>
              <a:t>Теория и техника парящего полета; </a:t>
            </a:r>
          </a:p>
          <a:p>
            <a:pPr marL="285750" lvl="0" indent="-285750">
              <a:lnSpc>
                <a:spcPct val="120000"/>
              </a:lnSpc>
              <a:buClr>
                <a:srgbClr val="00B050"/>
              </a:buClr>
              <a:buSzPct val="120000"/>
              <a:buFont typeface="Wingdings" panose="05000000000000000000" pitchFamily="2" charset="2"/>
              <a:buChar char="ü"/>
            </a:pP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</a:rPr>
              <a:t>Техника выполнения упражнений наземной и летной подготовки; </a:t>
            </a:r>
          </a:p>
          <a:p>
            <a:pPr marL="285750" lvl="0" indent="-285750">
              <a:lnSpc>
                <a:spcPct val="120000"/>
              </a:lnSpc>
              <a:buClr>
                <a:srgbClr val="00B050"/>
              </a:buClr>
              <a:buSzPct val="120000"/>
              <a:buFont typeface="Wingdings" panose="05000000000000000000" pitchFamily="2" charset="2"/>
              <a:buChar char="ü"/>
            </a:pP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</a:rPr>
              <a:t>История авиации и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</a:rPr>
              <a:t>парапланеризма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</a:rPr>
              <a:t>; </a:t>
            </a:r>
          </a:p>
          <a:p>
            <a:pPr marL="285750" indent="-285750">
              <a:lnSpc>
                <a:spcPct val="120000"/>
              </a:lnSpc>
              <a:buClr>
                <a:srgbClr val="00B050"/>
              </a:buClr>
              <a:buSzPct val="120000"/>
              <a:buFont typeface="Wingdings" panose="05000000000000000000" pitchFamily="2" charset="2"/>
              <a:buChar char="ü"/>
            </a:pP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</a:rPr>
              <a:t>Авиационная медицина. </a:t>
            </a:r>
          </a:p>
          <a:p>
            <a:r>
              <a:rPr lang="ru-RU" dirty="0"/>
              <a:t> </a:t>
            </a:r>
          </a:p>
        </p:txBody>
      </p:sp>
      <p:sp>
        <p:nvSpPr>
          <p:cNvPr id="13" name="Номер слайда 3">
            <a:extLst>
              <a:ext uri="{FF2B5EF4-FFF2-40B4-BE49-F238E27FC236}">
                <a16:creationId xmlns:a16="http://schemas.microsoft.com/office/drawing/2014/main" id="{650587F2-6A5C-4346-AD2F-C747EB2D9BC8}"/>
              </a:ext>
            </a:extLst>
          </p:cNvPr>
          <p:cNvSpPr txBox="1">
            <a:spLocks/>
          </p:cNvSpPr>
          <p:nvPr/>
        </p:nvSpPr>
        <p:spPr>
          <a:xfrm>
            <a:off x="9312998" y="625904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>
                <a:solidFill>
                  <a:schemeClr val="bg1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9805340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hueOff val="-2941338"/>
            <a:satOff val="-4091"/>
            <a:lumOff val="-1569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8569EE0-8343-4722-90DF-AE3DC87B2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D8FD0-37AA-416C-97F0-7C24A9C16CEC}" type="slidenum">
              <a:rPr lang="ru-RU" smtClean="0"/>
              <a:pPr/>
              <a:t>8</a:t>
            </a:fld>
            <a:endParaRPr lang="ru-RU" dirty="0"/>
          </a:p>
        </p:txBody>
      </p:sp>
      <p:sp>
        <p:nvSpPr>
          <p:cNvPr id="30" name="TextBox 29"/>
          <p:cNvSpPr txBox="1"/>
          <p:nvPr/>
        </p:nvSpPr>
        <p:spPr>
          <a:xfrm>
            <a:off x="3334871" y="169724"/>
            <a:ext cx="885712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4F2270"/>
                </a:solidFill>
              </a:rPr>
              <a:t>ПРАКТИЧЕСКАЯ ЧАСТЬ НАЗЕМНОЙ ПОДГОТОВКИ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286600" y="2023435"/>
            <a:ext cx="5568327" cy="57779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Упражнения наземной подготовки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06170" y="2010780"/>
            <a:ext cx="5564324" cy="60310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00" b="1" dirty="0"/>
              <a:t>Этапы обучения техники выполнения упражнений</a:t>
            </a:r>
            <a:r>
              <a:rPr lang="ru-RU" sz="2000" b="1" dirty="0"/>
              <a:t>: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06170" y="2675484"/>
            <a:ext cx="5564324" cy="404599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ts val="1440"/>
              </a:lnSpc>
            </a:pPr>
            <a:r>
              <a:rPr lang="ru-RU" sz="1300" b="1" dirty="0">
                <a:solidFill>
                  <a:srgbClr val="C00000"/>
                </a:solidFill>
              </a:rPr>
              <a:t>1 </a:t>
            </a:r>
            <a:r>
              <a:rPr lang="ru-RU" sz="1200" b="1" dirty="0">
                <a:solidFill>
                  <a:srgbClr val="C00000"/>
                </a:solidFill>
              </a:rPr>
              <a:t>этап </a:t>
            </a:r>
            <a:r>
              <a:rPr lang="ru-RU" sz="1200" dirty="0"/>
              <a:t>– </a:t>
            </a:r>
            <a:r>
              <a:rPr lang="ru-RU" sz="1200" b="1" dirty="0"/>
              <a:t>Наглядная демонстрация тренером/инструктором техники выполнения упражнений, приемов, действий </a:t>
            </a:r>
          </a:p>
          <a:p>
            <a:pPr>
              <a:lnSpc>
                <a:spcPts val="1440"/>
              </a:lnSpc>
            </a:pPr>
            <a:r>
              <a:rPr lang="ru-RU" sz="1200" dirty="0"/>
              <a:t>Решается следующими приемами:</a:t>
            </a:r>
          </a:p>
          <a:p>
            <a:pPr>
              <a:lnSpc>
                <a:spcPts val="1440"/>
              </a:lnSpc>
            </a:pPr>
            <a:r>
              <a:rPr lang="ru-RU" sz="1200" dirty="0"/>
              <a:t>– показ выполнения упражнения; </a:t>
            </a:r>
          </a:p>
          <a:p>
            <a:pPr>
              <a:lnSpc>
                <a:spcPts val="1440"/>
              </a:lnSpc>
            </a:pPr>
            <a:r>
              <a:rPr lang="ru-RU" sz="1200" dirty="0"/>
              <a:t>– показ действий на различных участках упражнения;</a:t>
            </a:r>
          </a:p>
          <a:p>
            <a:pPr>
              <a:lnSpc>
                <a:spcPts val="1440"/>
              </a:lnSpc>
            </a:pPr>
            <a:r>
              <a:rPr lang="ru-RU" sz="1200" dirty="0"/>
              <a:t>– показ действий в особых ситуациях в полете и упражнении.</a:t>
            </a:r>
          </a:p>
          <a:p>
            <a:pPr>
              <a:lnSpc>
                <a:spcPts val="1440"/>
              </a:lnSpc>
            </a:pPr>
            <a:r>
              <a:rPr lang="ru-RU" sz="1200" b="1" dirty="0">
                <a:solidFill>
                  <a:srgbClr val="C00000"/>
                </a:solidFill>
              </a:rPr>
              <a:t>2 этап </a:t>
            </a:r>
            <a:r>
              <a:rPr lang="ru-RU" sz="1200" dirty="0"/>
              <a:t>– </a:t>
            </a:r>
            <a:r>
              <a:rPr lang="ru-RU" sz="1200" b="1" dirty="0"/>
              <a:t>Разбор техники и порядка выполнения упражнений, приемов, действий</a:t>
            </a:r>
          </a:p>
          <a:p>
            <a:pPr>
              <a:lnSpc>
                <a:spcPts val="1440"/>
              </a:lnSpc>
            </a:pPr>
            <a:r>
              <a:rPr lang="ru-RU" sz="1200" dirty="0"/>
              <a:t>Решается следующими приемами:</a:t>
            </a:r>
          </a:p>
          <a:p>
            <a:pPr>
              <a:lnSpc>
                <a:spcPts val="1440"/>
              </a:lnSpc>
            </a:pPr>
            <a:r>
              <a:rPr lang="ru-RU" sz="1200" dirty="0"/>
              <a:t>– инструктирование перед выполнением упражнений;</a:t>
            </a:r>
          </a:p>
          <a:p>
            <a:pPr>
              <a:lnSpc>
                <a:spcPts val="1440"/>
              </a:lnSpc>
            </a:pPr>
            <a:r>
              <a:rPr lang="ru-RU" sz="1200" dirty="0"/>
              <a:t>– изучение схемы полетного задания или упражнения;</a:t>
            </a:r>
          </a:p>
          <a:p>
            <a:pPr>
              <a:lnSpc>
                <a:spcPts val="1440"/>
              </a:lnSpc>
            </a:pPr>
            <a:r>
              <a:rPr lang="ru-RU" sz="1200" dirty="0"/>
              <a:t>– изучение действий по участкам упражнения/пилотирования;</a:t>
            </a:r>
          </a:p>
          <a:p>
            <a:pPr>
              <a:lnSpc>
                <a:spcPts val="1440"/>
              </a:lnSpc>
            </a:pPr>
            <a:r>
              <a:rPr lang="ru-RU" sz="1200" b="1" dirty="0">
                <a:solidFill>
                  <a:srgbClr val="C00000"/>
                </a:solidFill>
              </a:rPr>
              <a:t>3 этап </a:t>
            </a:r>
            <a:r>
              <a:rPr lang="ru-RU" sz="1200" dirty="0"/>
              <a:t>– </a:t>
            </a:r>
            <a:r>
              <a:rPr lang="ru-RU" sz="1200" b="1" dirty="0"/>
              <a:t>Отработка выполнения упражнений</a:t>
            </a:r>
            <a:r>
              <a:rPr lang="ru-RU" sz="1200" dirty="0"/>
              <a:t>, </a:t>
            </a:r>
            <a:r>
              <a:rPr lang="ru-RU" sz="1200" b="1" dirty="0"/>
              <a:t>приемов, действий на тренажере </a:t>
            </a:r>
          </a:p>
          <a:p>
            <a:pPr>
              <a:lnSpc>
                <a:spcPts val="1440"/>
              </a:lnSpc>
            </a:pPr>
            <a:r>
              <a:rPr lang="ru-RU" sz="1200" dirty="0"/>
              <a:t>Решается следующими приемами:</a:t>
            </a:r>
          </a:p>
          <a:p>
            <a:pPr>
              <a:lnSpc>
                <a:spcPts val="1440"/>
              </a:lnSpc>
            </a:pPr>
            <a:r>
              <a:rPr lang="ru-RU" sz="1200" dirty="0"/>
              <a:t>– тренировка на тренажере под наблюдением инструктора;</a:t>
            </a:r>
          </a:p>
          <a:p>
            <a:pPr>
              <a:lnSpc>
                <a:spcPts val="1440"/>
              </a:lnSpc>
            </a:pPr>
            <a:r>
              <a:rPr lang="ru-RU" sz="1200" dirty="0"/>
              <a:t>– пилотирование параплана в тандеме под наблюдением инструктора;</a:t>
            </a:r>
          </a:p>
          <a:p>
            <a:pPr>
              <a:lnSpc>
                <a:spcPts val="1440"/>
              </a:lnSpc>
            </a:pPr>
            <a:r>
              <a:rPr lang="ru-RU" sz="1200" b="1" dirty="0">
                <a:solidFill>
                  <a:srgbClr val="C00000"/>
                </a:solidFill>
              </a:rPr>
              <a:t>4 этап </a:t>
            </a:r>
            <a:r>
              <a:rPr lang="ru-RU" sz="1200" dirty="0"/>
              <a:t>– </a:t>
            </a:r>
            <a:r>
              <a:rPr lang="ru-RU" sz="1200" b="1" dirty="0"/>
              <a:t>Отработка выполнения упражнений, приемов, действий с парапланом на земле. </a:t>
            </a:r>
          </a:p>
          <a:p>
            <a:pPr>
              <a:lnSpc>
                <a:spcPts val="1440"/>
              </a:lnSpc>
            </a:pPr>
            <a:r>
              <a:rPr lang="ru-RU" sz="1200" dirty="0"/>
              <a:t>Решается следующими приемами:</a:t>
            </a:r>
          </a:p>
          <a:p>
            <a:pPr lvl="0">
              <a:lnSpc>
                <a:spcPts val="1440"/>
              </a:lnSpc>
            </a:pPr>
            <a:r>
              <a:rPr lang="ru-RU" sz="1200" dirty="0"/>
              <a:t>– выполнение упражнения с парапланом на земле без осуществления взлета</a:t>
            </a:r>
          </a:p>
          <a:p>
            <a:pPr>
              <a:lnSpc>
                <a:spcPts val="1440"/>
              </a:lnSpc>
            </a:pPr>
            <a:r>
              <a:rPr lang="ru-RU" sz="1200" b="1" dirty="0">
                <a:solidFill>
                  <a:srgbClr val="C00000"/>
                </a:solidFill>
              </a:rPr>
              <a:t>5 этап </a:t>
            </a:r>
            <a:r>
              <a:rPr lang="ru-RU" sz="1200" dirty="0"/>
              <a:t>- </a:t>
            </a:r>
            <a:r>
              <a:rPr lang="ru-RU" sz="1200" b="1" dirty="0"/>
              <a:t>Отработка выполнения упражнений, приемов, действий в полете</a:t>
            </a:r>
          </a:p>
          <a:p>
            <a:pPr>
              <a:lnSpc>
                <a:spcPts val="1440"/>
              </a:lnSpc>
            </a:pPr>
            <a:r>
              <a:rPr lang="ru-RU" sz="1200" dirty="0"/>
              <a:t>– самостоятельное пилотирование параплана.</a:t>
            </a:r>
          </a:p>
          <a:p>
            <a:pPr>
              <a:lnSpc>
                <a:spcPts val="1440"/>
              </a:lnSpc>
            </a:pPr>
            <a:r>
              <a:rPr lang="ru-RU" sz="1200" b="1" dirty="0">
                <a:solidFill>
                  <a:srgbClr val="C00000"/>
                </a:solidFill>
              </a:rPr>
              <a:t>6 этап </a:t>
            </a:r>
            <a:r>
              <a:rPr lang="ru-RU" sz="1200" b="1" dirty="0"/>
              <a:t>- Проверка результатов </a:t>
            </a:r>
            <a:r>
              <a:rPr lang="ru-RU" sz="1200" dirty="0"/>
              <a:t>и определение качества обучения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286600" y="2675484"/>
            <a:ext cx="5568327" cy="404599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ru-RU" sz="1200" b="1" dirty="0">
                <a:solidFill>
                  <a:schemeClr val="tx1"/>
                </a:solidFill>
              </a:rPr>
              <a:t>Прямой старт – </a:t>
            </a:r>
            <a:r>
              <a:rPr lang="ru-RU" sz="1200" dirty="0">
                <a:solidFill>
                  <a:schemeClr val="tx1"/>
                </a:solidFill>
              </a:rPr>
              <a:t>отработка старта в безветрие и слабый ветер 0-2 м/с;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ru-RU" sz="1200" b="1" dirty="0">
                <a:solidFill>
                  <a:schemeClr val="tx1"/>
                </a:solidFill>
              </a:rPr>
              <a:t>Обратный старт – </a:t>
            </a:r>
            <a:r>
              <a:rPr lang="ru-RU" sz="1200" dirty="0">
                <a:solidFill>
                  <a:schemeClr val="tx1"/>
                </a:solidFill>
              </a:rPr>
              <a:t>отработка старта в ветер 2-6 м/с;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ru-RU" sz="1200" b="1" dirty="0">
                <a:solidFill>
                  <a:schemeClr val="tx1"/>
                </a:solidFill>
              </a:rPr>
              <a:t>Ласточка</a:t>
            </a:r>
            <a:r>
              <a:rPr lang="ru-RU" sz="1200" dirty="0">
                <a:solidFill>
                  <a:schemeClr val="tx1"/>
                </a:solidFill>
              </a:rPr>
              <a:t> - отработка безопасной техники разбега и отрыва от земли, обеспечивающей правильный безопасный старт  и последующее легкое усаживание в подвесную систему;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ru-RU" sz="1200" b="1" dirty="0">
                <a:solidFill>
                  <a:schemeClr val="tx1"/>
                </a:solidFill>
              </a:rPr>
              <a:t>Купол</a:t>
            </a:r>
            <a:r>
              <a:rPr lang="ru-RU" sz="1200" dirty="0">
                <a:solidFill>
                  <a:schemeClr val="tx1"/>
                </a:solidFill>
              </a:rPr>
              <a:t> -удержание купола в воздухе максимально возможное время, не менее 3 минут, компенсация раскачек;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ru-RU" sz="1200" b="1" dirty="0">
                <a:solidFill>
                  <a:schemeClr val="tx1"/>
                </a:solidFill>
              </a:rPr>
              <a:t>Цель – </a:t>
            </a:r>
            <a:r>
              <a:rPr lang="ru-RU" sz="1200" dirty="0">
                <a:solidFill>
                  <a:schemeClr val="tx1"/>
                </a:solidFill>
              </a:rPr>
              <a:t>пробежки с поднятым крылом до цели по прямой, компенсация боковых отклонений;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ru-RU" sz="1200" b="1" dirty="0">
                <a:solidFill>
                  <a:schemeClr val="tx1"/>
                </a:solidFill>
              </a:rPr>
              <a:t>Змейка  </a:t>
            </a:r>
            <a:r>
              <a:rPr lang="ru-RU" sz="1200" dirty="0">
                <a:solidFill>
                  <a:schemeClr val="tx1"/>
                </a:solidFill>
              </a:rPr>
              <a:t>- пробежки с поднятым крылом до цели огибая вешки или преодолевая препятствия, освоение управления крылом;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ru-RU" sz="1200" b="1" dirty="0">
                <a:solidFill>
                  <a:schemeClr val="tx1"/>
                </a:solidFill>
              </a:rPr>
              <a:t>Развороты</a:t>
            </a:r>
            <a:r>
              <a:rPr lang="ru-RU" sz="1200" dirty="0">
                <a:solidFill>
                  <a:schemeClr val="tx1"/>
                </a:solidFill>
              </a:rPr>
              <a:t> – попеременные развороты телом при движении с поднятым крылом , контроль крыла при разворотах, совершенствование навыка управления;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ru-RU" sz="1200" b="1" dirty="0">
                <a:solidFill>
                  <a:schemeClr val="tx1"/>
                </a:solidFill>
              </a:rPr>
              <a:t>Дистанция</a:t>
            </a:r>
            <a:r>
              <a:rPr lang="ru-RU" sz="1200" dirty="0">
                <a:solidFill>
                  <a:schemeClr val="tx1"/>
                </a:solidFill>
              </a:rPr>
              <a:t> – прохождение замкнутой дистанции с поднятым крылом в средний и сильный ветер 5-8 м/с, наработка и совершенствование навыков управления крылом;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ru-RU" sz="1200" b="1" dirty="0">
                <a:solidFill>
                  <a:schemeClr val="tx1"/>
                </a:solidFill>
              </a:rPr>
              <a:t>Другие упражнения по совершенствованию навыков</a:t>
            </a:r>
            <a:r>
              <a:rPr lang="ru-RU" sz="1200" dirty="0">
                <a:solidFill>
                  <a:schemeClr val="tx1"/>
                </a:solidFill>
              </a:rPr>
              <a:t> управления крылом в предельно сильных для обучаемого ветра и турбулентности (по мере нарастания опыта).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06170" y="791537"/>
            <a:ext cx="11642527" cy="1169551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355600" algn="just" defTabSz="355600"/>
            <a:r>
              <a:rPr lang="ru-RU" sz="1400" b="1" dirty="0">
                <a:solidFill>
                  <a:schemeClr val="accent1">
                    <a:lumMod val="50000"/>
                  </a:schemeClr>
                </a:solidFill>
              </a:rPr>
              <a:t>Опытные пилоты легко танцуют с крылом, удерживая его в небе… Для новичка же это испытание на прочность. Нелегко держать крыло даже 5 секунд, а на зачет надо 3 минуты! Прямой старт. Обратный старт. Змейка… - надо освоить все упражнения наземной подготовки…</a:t>
            </a:r>
          </a:p>
          <a:p>
            <a:pPr indent="355600" algn="just" defTabSz="355600"/>
            <a:r>
              <a:rPr lang="ru-RU" sz="1400" b="1" dirty="0">
                <a:solidFill>
                  <a:schemeClr val="accent1">
                    <a:lumMod val="50000"/>
                  </a:schemeClr>
                </a:solidFill>
              </a:rPr>
              <a:t>Десятая попытка, двадцатая… Растет время удержания крыла, растут навыки. Тело уже знает, что ему делать. Невозможное стало возможным! И вот уже гордо реет крыло в небе, но пилот еще пока на земле. Скоро и он совершит свой первый отрыв от земли. Сначала на пол метра, метр и все выше, выше, выше!</a:t>
            </a:r>
            <a:endParaRPr lang="ru-RU" sz="1400" b="1" dirty="0"/>
          </a:p>
        </p:txBody>
      </p:sp>
      <p:sp>
        <p:nvSpPr>
          <p:cNvPr id="10" name="Номер слайда 3">
            <a:extLst>
              <a:ext uri="{FF2B5EF4-FFF2-40B4-BE49-F238E27FC236}">
                <a16:creationId xmlns:a16="http://schemas.microsoft.com/office/drawing/2014/main" id="{650587F2-6A5C-4346-AD2F-C747EB2D9BC8}"/>
              </a:ext>
            </a:extLst>
          </p:cNvPr>
          <p:cNvSpPr txBox="1">
            <a:spLocks/>
          </p:cNvSpPr>
          <p:nvPr/>
        </p:nvSpPr>
        <p:spPr>
          <a:xfrm>
            <a:off x="9427833" y="628209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>
                <a:solidFill>
                  <a:schemeClr val="tx1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8851510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5416"/>
            <a:ext cx="12192000" cy="64625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008116" y="6277954"/>
            <a:ext cx="3183884" cy="507831"/>
          </a:xfrm>
          <a:prstGeom prst="rect">
            <a:avLst/>
          </a:prstGeom>
          <a:noFill/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r"/>
            <a:r>
              <a:rPr lang="ru-RU" sz="16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Собетов</a:t>
            </a:r>
            <a:r>
              <a:rPr lang="ru-RU" sz="16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 Андрей Иванович</a:t>
            </a:r>
          </a:p>
          <a:p>
            <a:pPr algn="r"/>
            <a:r>
              <a:rPr lang="ru-RU" sz="11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Педагог дополнительного образования</a:t>
            </a:r>
          </a:p>
        </p:txBody>
      </p:sp>
      <p:pic>
        <p:nvPicPr>
          <p:cNvPr id="3" name="Слайд 9 10. Ласточка на склоне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960" end="2652.788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Номер слайда 3">
            <a:extLst>
              <a:ext uri="{FF2B5EF4-FFF2-40B4-BE49-F238E27FC236}">
                <a16:creationId xmlns:a16="http://schemas.microsoft.com/office/drawing/2014/main" id="{650587F2-6A5C-4346-AD2F-C747EB2D9BC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312998" y="6259045"/>
            <a:ext cx="2743200" cy="365125"/>
          </a:xfrm>
        </p:spPr>
        <p:txBody>
          <a:bodyPr/>
          <a:lstStyle/>
          <a:p>
            <a:r>
              <a:rPr lang="ru-RU" sz="1600" dirty="0">
                <a:solidFill>
                  <a:schemeClr val="bg1"/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588106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owerpointstore.com_20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powerpointstore.com_20</Template>
  <TotalTime>4546</TotalTime>
  <Words>2171</Words>
  <Application>Microsoft Office PowerPoint</Application>
  <PresentationFormat>Широкоэкранный</PresentationFormat>
  <Paragraphs>254</Paragraphs>
  <Slides>15</Slides>
  <Notes>6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Courier New</vt:lpstr>
      <vt:lpstr>Wingdings</vt:lpstr>
      <vt:lpstr>powerpointstore.com_20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Nata</dc:creator>
  <cp:lastModifiedBy>Andrei Sobetov</cp:lastModifiedBy>
  <cp:revision>156</cp:revision>
  <cp:lastPrinted>2023-05-19T15:38:34Z</cp:lastPrinted>
  <dcterms:created xsi:type="dcterms:W3CDTF">2021-06-11T06:12:02Z</dcterms:created>
  <dcterms:modified xsi:type="dcterms:W3CDTF">2023-12-09T18:55:29Z</dcterms:modified>
</cp:coreProperties>
</file>